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1" r:id="rId3"/>
    <p:sldId id="319" r:id="rId4"/>
    <p:sldId id="262" r:id="rId5"/>
    <p:sldId id="265" r:id="rId6"/>
    <p:sldId id="266" r:id="rId7"/>
    <p:sldId id="263" r:id="rId8"/>
    <p:sldId id="271" r:id="rId9"/>
    <p:sldId id="270" r:id="rId10"/>
    <p:sldId id="305" r:id="rId11"/>
    <p:sldId id="264" r:id="rId12"/>
    <p:sldId id="273" r:id="rId13"/>
    <p:sldId id="306" r:id="rId14"/>
    <p:sldId id="302" r:id="rId15"/>
    <p:sldId id="303" r:id="rId16"/>
    <p:sldId id="272" r:id="rId17"/>
    <p:sldId id="297" r:id="rId18"/>
    <p:sldId id="296" r:id="rId19"/>
    <p:sldId id="276" r:id="rId20"/>
    <p:sldId id="307" r:id="rId21"/>
    <p:sldId id="280" r:id="rId22"/>
    <p:sldId id="277" r:id="rId23"/>
    <p:sldId id="281" r:id="rId24"/>
    <p:sldId id="278" r:id="rId25"/>
    <p:sldId id="299" r:id="rId26"/>
    <p:sldId id="285" r:id="rId27"/>
    <p:sldId id="286" r:id="rId28"/>
    <p:sldId id="291" r:id="rId29"/>
    <p:sldId id="301" r:id="rId30"/>
    <p:sldId id="300" r:id="rId31"/>
    <p:sldId id="304" r:id="rId32"/>
    <p:sldId id="308" r:id="rId33"/>
    <p:sldId id="309" r:id="rId34"/>
    <p:sldId id="310" r:id="rId35"/>
    <p:sldId id="312" r:id="rId36"/>
    <p:sldId id="314" r:id="rId37"/>
    <p:sldId id="311" r:id="rId38"/>
    <p:sldId id="313" r:id="rId39"/>
    <p:sldId id="315" r:id="rId40"/>
    <p:sldId id="316" r:id="rId41"/>
    <p:sldId id="318" r:id="rId42"/>
    <p:sldId id="317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5F6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0B08-FE80-4BD7-A29E-DB6AC37F9397}" type="datetimeFigureOut">
              <a:rPr lang="zh-CN" altLang="en-US" smtClean="0"/>
              <a:pPr/>
              <a:t>2014-6-9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A3AD-F897-42A5-B056-91976D4CCD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A3AD-F897-42A5-B056-91976D4CCDA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A3AD-F897-42A5-B056-91976D4CCDAC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A3AD-F897-42A5-B056-91976D4CCDAC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A3AD-F897-42A5-B056-91976D4CCDAC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A3AD-F897-42A5-B056-91976D4CCDAC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D91E-0015-4B90-8D81-DC60594B366C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CA68-1689-422F-BF18-F8DC681CA6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07D1-EA55-4534-8EF0-F2065B98BA06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4DB6-63D1-4861-BF9F-9DFF1A808B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F4B3-8190-47EA-8DB0-1EE53BD18380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9486-C1B3-4C2B-943F-5332A03F77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A780-403D-43A1-8FA7-B8F92E8970CD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4C09-AD0B-42F0-8D84-D28BDBE39B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6C64-ACC2-43FA-A762-DDC7EA53BF2A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0412-4E4E-400C-872F-AB84EC6F34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BB6F-3FE2-4DDF-8415-819D59BFFE71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078F-F5E5-4CA1-BF1F-B70E6299BC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AF68-E26F-43E8-87A8-2CBFBA8D64A4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71C4-6EA1-414A-BA5F-C23CEB9C3B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0019-B23B-4BFF-AC48-19F2DEAA9321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76AB-8466-4A56-9C4A-668A6A404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3C05-42F8-481F-A088-9AAE03E46F40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9C27-57A0-472C-AFBF-9966D62B1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EDAA-1705-4396-9524-B4FFCC321C38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5AA6-32E3-4A31-B0EF-91EBAFF49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8A83-BC52-45DF-98C7-582B4C58168D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CC3E-5EDF-4865-B01B-3FE9A1AA51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4D3744-1066-445A-A8B5-244CE20F089C}" type="datetimeFigureOut">
              <a:rPr lang="zh-CN" altLang="en-US"/>
              <a:pPr>
                <a:defRPr/>
              </a:pPr>
              <a:t>2014-6-9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C50A58-87B3-4483-8B11-01CED7A0F7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419872" y="790575"/>
            <a:ext cx="525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3600" dirty="0" smtClean="0">
                <a:latin typeface="Calibri" pitchFamily="34" charset="0"/>
              </a:rPr>
              <a:t>海外留学与中西文化</a:t>
            </a:r>
            <a:r>
              <a:rPr lang="zh-CN" altLang="en-US" sz="3600" dirty="0">
                <a:latin typeface="Calibri" pitchFamily="34" charset="0"/>
              </a:rPr>
              <a:t>差异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948488" y="1841498"/>
            <a:ext cx="1511300" cy="1230312"/>
          </a:xfrm>
          <a:prstGeom prst="rect">
            <a:avLst/>
          </a:prstGeom>
          <a:solidFill>
            <a:srgbClr val="EEF5F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计算机学院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马颖东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642938" y="785813"/>
            <a:ext cx="728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司空见惯的事情也会不一样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右舵车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507" y="2492896"/>
            <a:ext cx="4581106" cy="2232248"/>
          </a:xfrm>
          <a:prstGeom prst="rect">
            <a:avLst/>
          </a:prstGeom>
        </p:spPr>
      </p:pic>
      <p:pic>
        <p:nvPicPr>
          <p:cNvPr id="8" name="图片 7" descr="au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204864"/>
            <a:ext cx="4176464" cy="289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642938" y="7858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提高自身修养，增加国际交流能力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1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独立思考能力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独立生存能力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人际交流能力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面对成功和失败的自我心理调节</a:t>
            </a:r>
          </a:p>
        </p:txBody>
      </p:sp>
      <p:pic>
        <p:nvPicPr>
          <p:cNvPr id="5" name="图片 4" descr="think_600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37172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642938" y="7858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取得国际学历，为职业生涯增彩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338455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就读世界名校的机会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国外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实习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需要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国际学历的工作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移民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和海外发展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6" name="图片 3" descr="牛津大学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92" y="2285992"/>
            <a:ext cx="439576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642938" y="7858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688501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中国留学生海外面临的最大考验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适应中西方文化差异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中华文化博大精深，是唯一传承至今的伟大文明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我们的文化与西方新兴文明之间差异巨大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中外审美观差异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西方早期绘画雕塑特点：基于自然科学原理，借助解剖学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透视法则等，务求真实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达芬奇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3264363" cy="2448272"/>
          </a:xfrm>
          <a:prstGeom prst="rect">
            <a:avLst/>
          </a:prstGeom>
        </p:spPr>
      </p:pic>
      <p:pic>
        <p:nvPicPr>
          <p:cNvPr id="4" name="图片 3" descr="达芬奇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204864"/>
            <a:ext cx="2765107" cy="3456384"/>
          </a:xfrm>
          <a:prstGeom prst="rect">
            <a:avLst/>
          </a:prstGeom>
        </p:spPr>
      </p:pic>
      <p:pic>
        <p:nvPicPr>
          <p:cNvPr id="7" name="图片 6" descr="达芬奇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852936"/>
            <a:ext cx="2641329" cy="3812227"/>
          </a:xfrm>
          <a:prstGeom prst="rect">
            <a:avLst/>
          </a:prstGeom>
        </p:spPr>
      </p:pic>
      <p:pic>
        <p:nvPicPr>
          <p:cNvPr id="8" name="图片 7" descr="Michelangelo_01_Laoco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356991"/>
            <a:ext cx="3168352" cy="3390137"/>
          </a:xfrm>
          <a:prstGeom prst="rect">
            <a:avLst/>
          </a:prstGeom>
        </p:spPr>
      </p:pic>
      <p:pic>
        <p:nvPicPr>
          <p:cNvPr id="6" name="图片 5" descr="胜利女神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2608" y="2204864"/>
            <a:ext cx="35643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中外审美观差异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中华绘画特点：不讲焦点透视，不强调光色变化，不拘泥于物体外型的真实感，以形写神，追求一种“妙在似与不似之间”的感觉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阎立本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24" y="1484784"/>
            <a:ext cx="3293860" cy="4248000"/>
          </a:xfrm>
          <a:prstGeom prst="rect">
            <a:avLst/>
          </a:prstGeom>
        </p:spPr>
      </p:pic>
      <p:pic>
        <p:nvPicPr>
          <p:cNvPr id="11" name="图片 10" descr="阎立本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448" y="1484784"/>
            <a:ext cx="3911976" cy="4248000"/>
          </a:xfrm>
          <a:prstGeom prst="rect">
            <a:avLst/>
          </a:prstGeom>
        </p:spPr>
      </p:pic>
      <p:pic>
        <p:nvPicPr>
          <p:cNvPr id="12" name="图片 11" descr="徐悲鸿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12776"/>
            <a:ext cx="2461934" cy="3600400"/>
          </a:xfrm>
          <a:prstGeom prst="rect">
            <a:avLst/>
          </a:prstGeom>
        </p:spPr>
      </p:pic>
      <p:pic>
        <p:nvPicPr>
          <p:cNvPr id="13" name="图片 12" descr="徐悲鸿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492896"/>
            <a:ext cx="2400772" cy="3600000"/>
          </a:xfrm>
          <a:prstGeom prst="rect">
            <a:avLst/>
          </a:prstGeom>
        </p:spPr>
      </p:pic>
      <p:pic>
        <p:nvPicPr>
          <p:cNvPr id="15" name="图片 14" descr="齐白石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1268760"/>
            <a:ext cx="3881501" cy="3024336"/>
          </a:xfrm>
          <a:prstGeom prst="rect">
            <a:avLst/>
          </a:prstGeom>
        </p:spPr>
      </p:pic>
      <p:pic>
        <p:nvPicPr>
          <p:cNvPr id="14" name="图片 13" descr="齐白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717032"/>
            <a:ext cx="3816424" cy="293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中西教育差异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教育年限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学习氛围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宽进严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严进宽出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Image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839490" cy="2160240"/>
          </a:xfrm>
          <a:prstGeom prst="rect">
            <a:avLst/>
          </a:prstGeom>
        </p:spPr>
      </p:pic>
      <p:pic>
        <p:nvPicPr>
          <p:cNvPr id="5" name="图片 4" descr="1338357648_12_a9b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3836293" cy="232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教育年限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7056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英国教育体系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义务教育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幼儿园（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3-6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），小学（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6-11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中学（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11-16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延续教育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大学预备课程，高中与大学的过度阶段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A-Level (16-18)</a:t>
            </a:r>
          </a:p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高等教育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教育年限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国内大学的标准读书时间是本科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年，硕士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英国、澳大利亚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等国本科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，硕士只需一年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英国大学培养了</a:t>
            </a:r>
            <a:r>
              <a:rPr lang="en-US" altLang="en-US" sz="2400" dirty="0" smtClean="0"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多位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诺贝尔奖获得者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，教育质量世界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认可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57356" y="5280599"/>
            <a:ext cx="2428892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教育年限</a:t>
            </a:r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5286380" y="5280599"/>
            <a:ext cx="2428892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教育质量</a:t>
            </a:r>
            <a:endParaRPr lang="zh-CN" altLang="en-US" sz="2400" dirty="0"/>
          </a:p>
        </p:txBody>
      </p:sp>
      <p:sp>
        <p:nvSpPr>
          <p:cNvPr id="7" name="不等于号 6"/>
          <p:cNvSpPr/>
          <p:nvPr/>
        </p:nvSpPr>
        <p:spPr>
          <a:xfrm>
            <a:off x="4464843" y="5316318"/>
            <a:ext cx="642942" cy="428628"/>
          </a:xfrm>
          <a:prstGeom prst="mathNot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学习氛围（国内）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专业选择不能自己做主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大一有憧憬有理想，大四对什么都提不起兴趣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厌学、翘课，全勤基本靠点名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文凭总能混到手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642938" y="785813"/>
            <a:ext cx="4714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个人简介（留学经历）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1258888" y="1909763"/>
            <a:ext cx="788511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2003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Surrey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大学语言学校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2003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– 2004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月，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MSc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Surrey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大学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2004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– 2009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PhD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Surrey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大学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– 2009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Research assistant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Surrey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大学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月回国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学习氛围（国内）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合格的教育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传统教育：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传道、授业、解惑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现代教育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培养学习兴趣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用现有知识学习新知识的能力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学习氛围 （国外）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没有人翘课，不需要点名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选择专业以自我兴趣爱好为主，极少有父母参与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很多学生要自己负担部分学费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85852" y="4542844"/>
            <a:ext cx="314327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兴趣爱好</a:t>
            </a:r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5429256" y="4542844"/>
            <a:ext cx="314327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学费来之不易</a:t>
            </a:r>
            <a:endParaRPr lang="zh-CN" altLang="en-US" sz="2400" dirty="0"/>
          </a:p>
        </p:txBody>
      </p:sp>
      <p:sp>
        <p:nvSpPr>
          <p:cNvPr id="6" name="下箭头 5"/>
          <p:cNvSpPr/>
          <p:nvPr/>
        </p:nvSpPr>
        <p:spPr>
          <a:xfrm>
            <a:off x="4357686" y="5143512"/>
            <a:ext cx="1143008" cy="35719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357554" y="5572140"/>
            <a:ext cx="314327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且学且珍惜</a:t>
            </a:r>
            <a:endParaRPr lang="zh-CN" altLang="en-US" sz="2400" dirty="0"/>
          </a:p>
        </p:txBody>
      </p:sp>
      <p:sp>
        <p:nvSpPr>
          <p:cNvPr id="9" name="加号 8"/>
          <p:cNvSpPr/>
          <p:nvPr/>
        </p:nvSpPr>
        <p:spPr>
          <a:xfrm>
            <a:off x="4644008" y="4504845"/>
            <a:ext cx="576064" cy="576064"/>
          </a:xfrm>
          <a:prstGeom prst="mathPlus">
            <a:avLst>
              <a:gd name="adj1" fmla="val 36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严进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宽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出 （国内）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People mountain people sea</a:t>
            </a: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考进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985/211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大学不容易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一旦被大学录取，你要做的是：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基本上能来听课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基本上能交作业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基本上都能毕业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93096"/>
            <a:ext cx="3722091" cy="233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宽进严出 （国外）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报名硕士生只需要雅思成绩和大学成绩单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(UK)</a:t>
            </a: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教育素以高质量和严要求而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闻名于世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英国大学打分标准比国内严格：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分以上，合格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分以上，优良 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merit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分以上，优秀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(distinction)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宽进严出 （国外）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420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时间紧，任务重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篇呕心沥血完成的作业往往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分，拿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70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分的前提是：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(1)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高质量完成作业；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(2)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作业内容明显超出题目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要求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毕业论文要经过严格的答辩程序，不会因为你是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international student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而降低要求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7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中西文化差异的典型表现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East_meet_w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2575"/>
            <a:ext cx="3685476" cy="2638800"/>
          </a:xfrm>
          <a:prstGeom prst="rect">
            <a:avLst/>
          </a:prstGeom>
        </p:spPr>
      </p:pic>
      <p:pic>
        <p:nvPicPr>
          <p:cNvPr id="5" name="图片 4" descr="201062810516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002763"/>
            <a:ext cx="476250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从总体上看：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中华文化重视集体，讲求和谐，偏于内向，对待事物重直觉重感性，不太重视自然科学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西方文化突出个人，倾向于扩张，偏于外向，对待事物重分析重理性，非常重视自然科学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对于未知事物，我们趋向于根据经验、直觉，感性来判断是非，例如中医靠经验处理疑难杂症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面对未知事物，西方人惯于追问，通过理性的方法（演绎、归纳、推理、论证），对任何事请都求有答案。例如西医的诊断依赖血检、尿检、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光片等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242202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语言差异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汉语言文字是由图画演变而来的象形文字，每个字携带的信息量大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汉语追求意境和音韵上的美感，暗示性强。导致中华文化重灵性，重感性，重悟性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道可道，非常道。名可名，非常名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242202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语言造就了不同的幽默感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汉语文字精炼，简单的文字组合就有幽默效果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冬天能穿多少穿多少，夏天能穿多少穿多少</a:t>
            </a:r>
            <a:endParaRPr lang="en-US" altLang="zh-CN" sz="19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英语句子结构严谨，幽默感更多来自想法的出其不意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000" dirty="0" smtClean="0"/>
              <a:t>	Yes, I am a bitch</a:t>
            </a:r>
            <a:endParaRPr lang="en-US" altLang="zh-CN" sz="1900" dirty="0" smtClean="0"/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1900" b="1" dirty="0" smtClean="0"/>
              <a:t>	but not yours!</a:t>
            </a: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642938" y="785813"/>
            <a:ext cx="414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3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为什么选择留学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文化差异</a:t>
            </a: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留学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2914513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4423139" cy="331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中外价值观差异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Personal Interests  VS. Organizational Interests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西方文化以个人利益为先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000" dirty="0" smtClean="0"/>
              <a:t>	</a:t>
            </a:r>
            <a:r>
              <a:rPr lang="en-US" altLang="zh-CN" sz="1900" dirty="0" smtClean="0">
                <a:latin typeface="微软雅黑" pitchFamily="34" charset="-122"/>
                <a:ea typeface="微软雅黑" pitchFamily="34" charset="-122"/>
              </a:rPr>
              <a:t>Say NO to your boss if you don’t like working overnight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中华文化以国家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集体利益为重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000" dirty="0" smtClean="0"/>
              <a:t>	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先天下之忧而忧，后天下之乐而乐</a:t>
            </a:r>
            <a:endParaRPr lang="en-US" altLang="zh-CN" sz="19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中西文化差异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多元价值观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狭隘：每个人一生中都会遇到的大敌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狭隘价值观让一个民族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个人夜郎自大，自以为是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培养多元价值观：一是阅读，二是旅行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地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3622" y="2357430"/>
            <a:ext cx="3406940" cy="3600000"/>
          </a:xfrm>
          <a:prstGeom prst="rect">
            <a:avLst/>
          </a:prstGeom>
        </p:spPr>
      </p:pic>
      <p:pic>
        <p:nvPicPr>
          <p:cNvPr id="5" name="图片 4" descr="地图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357430"/>
            <a:ext cx="36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7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英国印象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tCV8xrpM3H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68805"/>
            <a:ext cx="4500594" cy="3375446"/>
          </a:xfrm>
          <a:prstGeom prst="rect">
            <a:avLst/>
          </a:prstGeom>
        </p:spPr>
      </p:pic>
      <p:pic>
        <p:nvPicPr>
          <p:cNvPr id="6" name="图片 5" descr="lowresROYAL-GROUP-GRA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77735"/>
            <a:ext cx="5036379" cy="3357586"/>
          </a:xfrm>
          <a:prstGeom prst="rect">
            <a:avLst/>
          </a:prstGeom>
        </p:spPr>
      </p:pic>
      <p:pic>
        <p:nvPicPr>
          <p:cNvPr id="7" name="图片 6" descr="53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777128"/>
            <a:ext cx="4478400" cy="3358800"/>
          </a:xfrm>
          <a:prstGeom prst="rect">
            <a:avLst/>
          </a:prstGeom>
        </p:spPr>
      </p:pic>
      <p:pic>
        <p:nvPicPr>
          <p:cNvPr id="8" name="图片 7" descr="4845745_195357307154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777128"/>
            <a:ext cx="4478400" cy="3358800"/>
          </a:xfrm>
          <a:prstGeom prst="rect">
            <a:avLst/>
          </a:prstGeom>
        </p:spPr>
      </p:pic>
      <p:pic>
        <p:nvPicPr>
          <p:cNvPr id="9" name="图片 8" descr="200912201336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9616" y="2784844"/>
            <a:ext cx="4478400" cy="3358800"/>
          </a:xfrm>
          <a:prstGeom prst="rect">
            <a:avLst/>
          </a:prstGeom>
        </p:spPr>
      </p:pic>
      <p:pic>
        <p:nvPicPr>
          <p:cNvPr id="10" name="图片 9" descr="Christ Church 食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3501" y="2786058"/>
            <a:ext cx="5046085" cy="3358800"/>
          </a:xfrm>
          <a:prstGeom prst="rect">
            <a:avLst/>
          </a:prstGeom>
        </p:spPr>
      </p:pic>
      <p:pic>
        <p:nvPicPr>
          <p:cNvPr id="11" name="图片 10" descr="013000001994831216129170908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2786058"/>
            <a:ext cx="4478400" cy="3358800"/>
          </a:xfrm>
          <a:prstGeom prst="rect">
            <a:avLst/>
          </a:prstGeom>
        </p:spPr>
      </p:pic>
      <p:pic>
        <p:nvPicPr>
          <p:cNvPr id="12" name="图片 11" descr="W0201304097684450875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89454" y="2784844"/>
            <a:ext cx="4725950" cy="33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英国印象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气候冬暖夏凉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人们彬彬有礼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街道干净整洁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住房宽敞舒适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54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21457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英国文凭含金量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教学质量世界公认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guard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29061"/>
            <a:ext cx="4762500" cy="372427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584683" y="3953425"/>
            <a:ext cx="492922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英国萨里大学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1891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1966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年成为综合性大学。位于伦敦东南的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Guildford, Surrey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截止到</a:t>
            </a:r>
            <a:r>
              <a:rPr lang="en-US" altLang="en-US" sz="2000" dirty="0" smtClean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年底，有超过三千名留学生，来自一百三十多个不同国家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多个学科被研究测试协会评为</a:t>
            </a:r>
            <a:r>
              <a:rPr lang="en-US" altLang="en-US" sz="2000" dirty="0" smtClean="0">
                <a:latin typeface="微软雅黑" pitchFamily="34" charset="-122"/>
                <a:ea typeface="微软雅黑" pitchFamily="34" charset="-122"/>
              </a:rPr>
              <a:t>“5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星</a:t>
            </a:r>
            <a:r>
              <a:rPr lang="en-US" altLang="en-US" sz="2000" dirty="0" smtClean="0"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的最高排名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英国最美的大学之一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The-University-of-Surrey--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316"/>
            <a:ext cx="4143404" cy="2486043"/>
          </a:xfrm>
          <a:prstGeom prst="rect">
            <a:avLst/>
          </a:prstGeom>
        </p:spPr>
      </p:pic>
      <p:pic>
        <p:nvPicPr>
          <p:cNvPr id="7" name="图片 6" descr="Duke-of-Kent-building-by-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3268" y="3143248"/>
            <a:ext cx="547691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硕士生入学条件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(top 30 universities)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雅思成绩平均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6.5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或以上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大学成绩单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导师推荐信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tkYWQCz2uaOBKauClrzDEw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643314"/>
            <a:ext cx="29337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45651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留学主要花费（以大伦敦区为例）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工学硕士课程学费每年大约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13000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英镑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学校宿舍（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single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）大约每周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英镑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餐费每月大约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英镑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硕士学位学制一年，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总花费约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20000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英镑（约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210000RMB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822325" lvl="2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6027756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英国留学住宿方式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新生第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选择：学校宿舍（方便省事）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新生第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选择：寄宿家庭（交流方便，限制较多）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适应留学生活后，可以几人合租校外住房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20130409180654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928934"/>
            <a:ext cx="4948743" cy="330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642938" y="785813"/>
            <a:ext cx="414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为什么选择留学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考研，考公务员之外的另一个选项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丰富人生阅历，开阔视野，使人成长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多一些国内不容易得到的人生体会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提高自身修养，增加国际交流能力</a:t>
            </a: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取得国际学历，为今后的职业生涯增彩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5279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英国留学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tips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选择专业以自我兴趣为主，不赶时髦，不随大流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买台小电视，每天坚持看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BBC News</a:t>
            </a: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不懂就问，多与人交流，你会发现周围的人都很乐于帮助你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增强自信心，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team work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中勇于担当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52795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总结（我的英国留学收获）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英语从障碍变成工具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体验多元文化，独立自主，从中、西两种思维中获益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新的人生观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1096963" lvl="2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为什么我们活得比别人累？ 人生不如意十有八九？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1096963" lvl="2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成功的人生不光是做多大官，挣多少钱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留学英国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544640" y="2188999"/>
            <a:ext cx="6027756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1" indent="-282575" algn="ctr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趁年轻，去追梦吧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lvl="1" indent="-282575" algn="ctr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再过几年我们都老了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642938" y="785813"/>
            <a:ext cx="414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为什么选择留学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留学要有一个明确的目标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语言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专业选择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国外普遍承认的专业文凭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改变现状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11121314396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83151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642938" y="785813"/>
            <a:ext cx="414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为什么选择留学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哪些人不适合留学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出国留学可以“镀金”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考不上国内的好学校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639763" lvl="1" indent="-236538">
              <a:lnSpc>
                <a:spcPct val="200000"/>
              </a:lnSpc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家里条件好，把留学当成出国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旅行，好玩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642938" y="7858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丰富阅历，开阔视野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7129462" cy="31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体验多元文化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了解、融入西方社会的一条重要通道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以更全面的眼光理解人性和社会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形成完整的人生观、世界观、价值观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642938" y="785813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国内不容易得到的人生体会</a:t>
            </a: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258888" y="1909763"/>
            <a:ext cx="4537248" cy="36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学会自己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做饭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周末自己动手除草，修剪篱笆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墙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假期结伴去欧洲旅行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  <a:p>
            <a:pPr marL="365125" indent="-282575">
              <a:lnSpc>
                <a:spcPct val="2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我们司空见惯，习以为常的东西，换个角度看会不一样</a:t>
            </a:r>
          </a:p>
        </p:txBody>
      </p:sp>
      <p:pic>
        <p:nvPicPr>
          <p:cNvPr id="4" name="图片 3" descr="0013729e447a0b490134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80928"/>
            <a:ext cx="3335371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642938" y="785813"/>
            <a:ext cx="728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司空见惯的事情也会不一样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北京堵车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3729600" cy="2520000"/>
          </a:xfrm>
          <a:prstGeom prst="rect">
            <a:avLst/>
          </a:prstGeom>
        </p:spPr>
      </p:pic>
      <p:pic>
        <p:nvPicPr>
          <p:cNvPr id="5" name="图片 4" descr="traffic M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76872"/>
            <a:ext cx="4123637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2208</Words>
  <Application>Microsoft Office PowerPoint</Application>
  <PresentationFormat>On-screen Show (4:3)</PresentationFormat>
  <Paragraphs>205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128</cp:revision>
  <dcterms:created xsi:type="dcterms:W3CDTF">2013-10-30T09:04:50Z</dcterms:created>
  <dcterms:modified xsi:type="dcterms:W3CDTF">2014-06-09T06:53:54Z</dcterms:modified>
</cp:coreProperties>
</file>