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9"/>
  </p:notesMasterIdLst>
  <p:sldIdLst>
    <p:sldId id="265" r:id="rId2"/>
    <p:sldId id="284" r:id="rId3"/>
    <p:sldId id="262" r:id="rId4"/>
    <p:sldId id="256" r:id="rId5"/>
    <p:sldId id="257" r:id="rId6"/>
    <p:sldId id="258" r:id="rId7"/>
    <p:sldId id="271" r:id="rId8"/>
    <p:sldId id="276" r:id="rId9"/>
    <p:sldId id="277" r:id="rId10"/>
    <p:sldId id="294" r:id="rId11"/>
    <p:sldId id="275" r:id="rId12"/>
    <p:sldId id="278" r:id="rId13"/>
    <p:sldId id="279" r:id="rId14"/>
    <p:sldId id="280" r:id="rId15"/>
    <p:sldId id="272" r:id="rId16"/>
    <p:sldId id="274" r:id="rId17"/>
    <p:sldId id="281" r:id="rId18"/>
    <p:sldId id="293" r:id="rId19"/>
    <p:sldId id="290" r:id="rId20"/>
    <p:sldId id="285" r:id="rId21"/>
    <p:sldId id="289" r:id="rId22"/>
    <p:sldId id="283" r:id="rId23"/>
    <p:sldId id="263" r:id="rId24"/>
    <p:sldId id="259" r:id="rId25"/>
    <p:sldId id="266" r:id="rId26"/>
    <p:sldId id="267" r:id="rId27"/>
    <p:sldId id="268" r:id="rId28"/>
    <p:sldId id="269" r:id="rId29"/>
    <p:sldId id="270" r:id="rId30"/>
    <p:sldId id="286" r:id="rId31"/>
    <p:sldId id="287" r:id="rId32"/>
    <p:sldId id="292" r:id="rId33"/>
    <p:sldId id="295" r:id="rId34"/>
    <p:sldId id="288" r:id="rId35"/>
    <p:sldId id="282" r:id="rId36"/>
    <p:sldId id="291" r:id="rId37"/>
    <p:sldId id="273"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8" autoAdjust="0"/>
    <p:restoredTop sz="86723" autoAdjust="0"/>
  </p:normalViewPr>
  <p:slideViewPr>
    <p:cSldViewPr>
      <p:cViewPr varScale="1">
        <p:scale>
          <a:sx n="77" d="100"/>
          <a:sy n="77" d="100"/>
        </p:scale>
        <p:origin x="-672" y="-102"/>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25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11AA08-921D-40C5-97AA-5CD3342170F2}" type="datetimeFigureOut">
              <a:rPr lang="en-US" smtClean="0"/>
              <a:t>10/17/2014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2DBC5E-A449-4447-8B55-B53239C3C013}" type="slidenum">
              <a:rPr lang="en-US" smtClean="0"/>
              <a:t>‹#›</a:t>
            </a:fld>
            <a:endParaRPr lang="en-US"/>
          </a:p>
        </p:txBody>
      </p:sp>
    </p:spTree>
    <p:extLst>
      <p:ext uri="{BB962C8B-B14F-4D97-AF65-F5344CB8AC3E}">
        <p14:creationId xmlns:p14="http://schemas.microsoft.com/office/powerpoint/2010/main" val="3460359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http://wenku.baidu.com/link?url=5Ae0_5KynCw66sgm1HV5nPqSqXuVFTR_LW8Giv23fY7Bq57sh1nCqBczYUDE0jeTM5iM0DNYBg7wRMTxT3Ao3HZgDC6NxI1_yKhvuNMOZSu</a:t>
            </a:r>
            <a:endParaRPr lang="zh-CN" altLang="en-US" dirty="0"/>
          </a:p>
        </p:txBody>
      </p:sp>
      <p:sp>
        <p:nvSpPr>
          <p:cNvPr id="4" name="Slide Number Placeholder 3"/>
          <p:cNvSpPr>
            <a:spLocks noGrp="1"/>
          </p:cNvSpPr>
          <p:nvPr>
            <p:ph type="sldNum" sz="quarter" idx="10"/>
          </p:nvPr>
        </p:nvSpPr>
        <p:spPr/>
        <p:txBody>
          <a:bodyPr/>
          <a:lstStyle/>
          <a:p>
            <a:fld id="{262DBC5E-A449-4447-8B55-B53239C3C013}" type="slidenum">
              <a:rPr lang="en-US" smtClean="0"/>
              <a:t>1</a:t>
            </a:fld>
            <a:endParaRPr lang="en-US"/>
          </a:p>
        </p:txBody>
      </p:sp>
    </p:spTree>
    <p:extLst>
      <p:ext uri="{BB962C8B-B14F-4D97-AF65-F5344CB8AC3E}">
        <p14:creationId xmlns:p14="http://schemas.microsoft.com/office/powerpoint/2010/main" val="176343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DBC5E-A449-4447-8B55-B53239C3C013}" type="slidenum">
              <a:rPr lang="en-US" smtClean="0"/>
              <a:t>3</a:t>
            </a:fld>
            <a:endParaRPr lang="en-US"/>
          </a:p>
        </p:txBody>
      </p:sp>
    </p:spTree>
    <p:extLst>
      <p:ext uri="{BB962C8B-B14F-4D97-AF65-F5344CB8AC3E}">
        <p14:creationId xmlns:p14="http://schemas.microsoft.com/office/powerpoint/2010/main" val="2441707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262DBC5E-A449-4447-8B55-B53239C3C013}" type="slidenum">
              <a:rPr lang="en-US" smtClean="0"/>
              <a:t>17</a:t>
            </a:fld>
            <a:endParaRPr lang="en-US"/>
          </a:p>
        </p:txBody>
      </p:sp>
    </p:spTree>
    <p:extLst>
      <p:ext uri="{BB962C8B-B14F-4D97-AF65-F5344CB8AC3E}">
        <p14:creationId xmlns:p14="http://schemas.microsoft.com/office/powerpoint/2010/main" val="684238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62DBC5E-A449-4447-8B55-B53239C3C013}" type="slidenum">
              <a:rPr lang="en-US" smtClean="0"/>
              <a:t>37</a:t>
            </a:fld>
            <a:endParaRPr lang="en-US"/>
          </a:p>
        </p:txBody>
      </p:sp>
    </p:spTree>
    <p:extLst>
      <p:ext uri="{BB962C8B-B14F-4D97-AF65-F5344CB8AC3E}">
        <p14:creationId xmlns:p14="http://schemas.microsoft.com/office/powerpoint/2010/main" val="434147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2323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58707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3577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7643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2286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7581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0927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9040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878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4518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8894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82708453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578818349@qq.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mongoliacenter.org/index.php?option=com_frontpage&amp;Itemid=1" TargetMode="External"/><Relationship Id="rId7" Type="http://schemas.openxmlformats.org/officeDocument/2006/relationships/hyperlink" Target="http://gsas.harvard.edu/programs_of_study/inner_asian_and_altaic_studies.php" TargetMode="External"/><Relationship Id="rId2" Type="http://schemas.openxmlformats.org/officeDocument/2006/relationships/hyperlink" Target="http://mongoliasociety.org/" TargetMode="External"/><Relationship Id="rId1" Type="http://schemas.openxmlformats.org/officeDocument/2006/relationships/slideLayout" Target="../slideLayouts/slideLayout2.xml"/><Relationship Id="rId6" Type="http://schemas.openxmlformats.org/officeDocument/2006/relationships/hyperlink" Target="http://www.indiana.edu/~ceus/_undergraduates/mongolian.shtml" TargetMode="External"/><Relationship Id="rId5" Type="http://schemas.openxmlformats.org/officeDocument/2006/relationships/hyperlink" Target="http://mongolheritagefoundation.com/" TargetMode="External"/><Relationship Id="rId4" Type="http://schemas.openxmlformats.org/officeDocument/2006/relationships/hyperlink" Target="http://www.zoominfo.com/s/#!search/profile/company?companyId=345799381&amp;targetid=profil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gaokao.com/e/20140505/5366fcc48b26c.s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pitt.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565100"/>
            <a:ext cx="3200400" cy="2669166"/>
          </a:xfrm>
        </p:spPr>
        <p:txBody>
          <a:bodyPr>
            <a:normAutofit fontScale="90000"/>
          </a:bodyPr>
          <a:lstStyle/>
          <a:p>
            <a:r>
              <a:rPr lang="en-US" altLang="zh-CN" sz="1800" dirty="0" smtClean="0"/>
              <a:t/>
            </a:r>
            <a:br>
              <a:rPr lang="en-US" altLang="zh-CN" sz="1800" dirty="0" smtClean="0"/>
            </a:br>
            <a:r>
              <a:rPr lang="en-US" altLang="zh-CN" sz="1800" dirty="0"/>
              <a:t/>
            </a:r>
            <a:br>
              <a:rPr lang="en-US" altLang="zh-CN" sz="1800" dirty="0"/>
            </a:br>
            <a:r>
              <a:rPr lang="en-US" altLang="zh-CN" sz="1800" dirty="0" smtClean="0"/>
              <a:t/>
            </a:r>
            <a:br>
              <a:rPr lang="en-US" altLang="zh-CN" sz="1800" dirty="0" smtClean="0"/>
            </a:br>
            <a:r>
              <a:rPr lang="en-US" altLang="zh-CN" sz="1800" dirty="0"/>
              <a:t/>
            </a:r>
            <a:br>
              <a:rPr lang="en-US" altLang="zh-CN" sz="1800" dirty="0"/>
            </a:br>
            <a:r>
              <a:rPr lang="zh-CN" altLang="en-US" dirty="0" smtClean="0">
                <a:latin typeface="SimSun" panose="02010600030101010101" pitchFamily="2" charset="-122"/>
                <a:ea typeface="SimSun" panose="02010600030101010101" pitchFamily="2" charset="-122"/>
              </a:rPr>
              <a:t>讲座主办单位：图书馆</a:t>
            </a:r>
            <a:r>
              <a:rPr lang="en-US" altLang="zh-CN" dirty="0" smtClean="0">
                <a:latin typeface="SimSun" panose="02010600030101010101" pitchFamily="2" charset="-122"/>
                <a:ea typeface="SimSun" panose="02010600030101010101" pitchFamily="2" charset="-122"/>
              </a:rPr>
              <a:t/>
            </a:r>
            <a:br>
              <a:rPr lang="en-US" altLang="zh-CN" dirty="0" smtClean="0">
                <a:latin typeface="SimSun" panose="02010600030101010101" pitchFamily="2" charset="-122"/>
                <a:ea typeface="SimSun" panose="02010600030101010101" pitchFamily="2" charset="-122"/>
              </a:rPr>
            </a:br>
            <a:r>
              <a:rPr lang="zh-CN" altLang="en-US" dirty="0" smtClean="0">
                <a:latin typeface="SimSun" panose="02010600030101010101" pitchFamily="2" charset="-122"/>
                <a:ea typeface="SimSun" panose="02010600030101010101" pitchFamily="2" charset="-122"/>
              </a:rPr>
              <a:t>讲座主持人：闫冰梅</a:t>
            </a:r>
            <a:r>
              <a:rPr lang="zh-CN" altLang="en-US" dirty="0">
                <a:latin typeface="SimSun" panose="02010600030101010101" pitchFamily="2" charset="-122"/>
                <a:ea typeface="SimSun" panose="02010600030101010101" pitchFamily="2" charset="-122"/>
              </a:rPr>
              <a:t>，</a:t>
            </a:r>
            <a:r>
              <a:rPr lang="zh-CN" altLang="en-US" dirty="0" smtClean="0">
                <a:latin typeface="SimSun" panose="02010600030101010101" pitchFamily="2" charset="-122"/>
                <a:ea typeface="SimSun" panose="02010600030101010101" pitchFamily="2" charset="-122"/>
              </a:rPr>
              <a:t>（美国匹兹堡大学图书馆与信息专业硕士，内蒙古大学图书馆）</a:t>
            </a:r>
            <a:r>
              <a:rPr lang="en-US" altLang="zh-CN" dirty="0" smtClean="0">
                <a:latin typeface="SimSun" panose="02010600030101010101" pitchFamily="2" charset="-122"/>
                <a:ea typeface="SimSun" panose="02010600030101010101" pitchFamily="2" charset="-122"/>
              </a:rPr>
              <a:t/>
            </a:r>
            <a:br>
              <a:rPr lang="en-US" altLang="zh-CN" dirty="0" smtClean="0">
                <a:latin typeface="SimSun" panose="02010600030101010101" pitchFamily="2" charset="-122"/>
                <a:ea typeface="SimSun" panose="02010600030101010101" pitchFamily="2" charset="-122"/>
              </a:rPr>
            </a:br>
            <a:r>
              <a:rPr lang="zh-CN" altLang="en-US" dirty="0">
                <a:latin typeface="SimSun" panose="02010600030101010101" pitchFamily="2" charset="-122"/>
                <a:ea typeface="SimSun" panose="02010600030101010101" pitchFamily="2" charset="-122"/>
              </a:rPr>
              <a:t>特邀嘉宾：薛芳菲（ </a:t>
            </a:r>
            <a:r>
              <a:rPr lang="en-US" altLang="zh-CN" dirty="0">
                <a:latin typeface="SimSun" panose="02010600030101010101" pitchFamily="2" charset="-122"/>
                <a:ea typeface="SimSun" panose="02010600030101010101" pitchFamily="2" charset="-122"/>
              </a:rPr>
              <a:t>8</a:t>
            </a:r>
            <a:r>
              <a:rPr lang="zh-CN" altLang="en-US" dirty="0">
                <a:latin typeface="SimSun" panose="02010600030101010101" pitchFamily="2" charset="-122"/>
                <a:ea typeface="SimSun" panose="02010600030101010101" pitchFamily="2" charset="-122"/>
              </a:rPr>
              <a:t>岁）</a:t>
            </a:r>
            <a:r>
              <a:rPr lang="en-US" altLang="zh-CN" dirty="0">
                <a:latin typeface="SimSun" panose="02010600030101010101" pitchFamily="2" charset="-122"/>
                <a:ea typeface="SimSun" panose="02010600030101010101" pitchFamily="2" charset="-122"/>
              </a:rPr>
              <a:t/>
            </a:r>
            <a:br>
              <a:rPr lang="en-US" altLang="zh-CN" dirty="0">
                <a:latin typeface="SimSun" panose="02010600030101010101" pitchFamily="2" charset="-122"/>
                <a:ea typeface="SimSun" panose="02010600030101010101" pitchFamily="2" charset="-122"/>
              </a:rPr>
            </a:br>
            <a:r>
              <a:rPr lang="zh-CN" altLang="en-US" dirty="0">
                <a:latin typeface="SimSun" panose="02010600030101010101" pitchFamily="2" charset="-122"/>
                <a:ea typeface="SimSun" panose="02010600030101010101" pitchFamily="2" charset="-122"/>
              </a:rPr>
              <a:t>主讲人：</a:t>
            </a:r>
            <a:r>
              <a:rPr lang="en-US" altLang="zh-CN" dirty="0">
                <a:latin typeface="SimSun" panose="02010600030101010101" pitchFamily="2" charset="-122"/>
                <a:ea typeface="SimSun" panose="02010600030101010101" pitchFamily="2" charset="-122"/>
              </a:rPr>
              <a:t/>
            </a:r>
            <a:br>
              <a:rPr lang="en-US" altLang="zh-CN" dirty="0">
                <a:latin typeface="SimSun" panose="02010600030101010101" pitchFamily="2" charset="-122"/>
                <a:ea typeface="SimSun" panose="02010600030101010101" pitchFamily="2" charset="-122"/>
              </a:rPr>
            </a:br>
            <a:r>
              <a:rPr lang="zh-CN" altLang="en-US" dirty="0">
                <a:latin typeface="SimSun" panose="02010600030101010101" pitchFamily="2" charset="-122"/>
                <a:ea typeface="SimSun" panose="02010600030101010101" pitchFamily="2" charset="-122"/>
              </a:rPr>
              <a:t>武轶冰（加拿大）内蒙古大学外国语学院外籍教师</a:t>
            </a:r>
            <a:r>
              <a:rPr lang="en-US" altLang="zh-CN" sz="1600" dirty="0"/>
              <a:t/>
            </a:r>
            <a:br>
              <a:rPr lang="en-US" altLang="zh-CN" sz="1600" dirty="0"/>
            </a:br>
            <a:endParaRPr lang="zh-CN" altLang="en-US" sz="1600" dirty="0"/>
          </a:p>
        </p:txBody>
      </p:sp>
      <p:sp>
        <p:nvSpPr>
          <p:cNvPr id="8" name="Content Placeholder 7"/>
          <p:cNvSpPr>
            <a:spLocks noGrp="1"/>
          </p:cNvSpPr>
          <p:nvPr>
            <p:ph idx="1"/>
          </p:nvPr>
        </p:nvSpPr>
        <p:spPr>
          <a:xfrm>
            <a:off x="1" y="221622"/>
            <a:ext cx="5715000" cy="530942"/>
          </a:xfrm>
        </p:spPr>
        <p:txBody>
          <a:bodyPr>
            <a:normAutofit fontScale="62500" lnSpcReduction="20000"/>
          </a:bodyPr>
          <a:lstStyle/>
          <a:p>
            <a:pPr marL="0" indent="0">
              <a:buNone/>
            </a:pPr>
            <a:r>
              <a:rPr lang="zh-CN" altLang="en-US" dirty="0" smtClean="0"/>
              <a:t>梦想并不遥远</a:t>
            </a:r>
            <a:r>
              <a:rPr lang="en-US" altLang="zh-CN" dirty="0" smtClean="0"/>
              <a:t>—</a:t>
            </a:r>
            <a:r>
              <a:rPr lang="zh-CN" altLang="en-US" sz="2600" dirty="0"/>
              <a:t>本科生外语学习及留学指导系列讲座（二）</a:t>
            </a:r>
            <a:endParaRPr lang="en-US" altLang="zh-CN" sz="2600" dirty="0" smtClean="0"/>
          </a:p>
          <a:p>
            <a:pPr marL="0" indent="0">
              <a:buNone/>
            </a:pPr>
            <a:endParaRPr lang="en-US" altLang="zh-CN" dirty="0" smtClean="0"/>
          </a:p>
          <a:p>
            <a:pPr marL="0" indent="0">
              <a:buNone/>
            </a:pPr>
            <a:endParaRPr lang="en-US" altLang="zh-CN" dirty="0" smtClean="0"/>
          </a:p>
          <a:p>
            <a:pPr marL="0" indent="0">
              <a:buNone/>
            </a:pPr>
            <a:endParaRPr lang="zh-CN" altLang="en-US" dirty="0"/>
          </a:p>
        </p:txBody>
      </p:sp>
      <p:sp>
        <p:nvSpPr>
          <p:cNvPr id="9" name="Text Placeholder 8"/>
          <p:cNvSpPr>
            <a:spLocks noGrp="1"/>
          </p:cNvSpPr>
          <p:nvPr>
            <p:ph type="body" sz="half" idx="2"/>
          </p:nvPr>
        </p:nvSpPr>
        <p:spPr>
          <a:xfrm>
            <a:off x="152400" y="3057577"/>
            <a:ext cx="2819399" cy="3710368"/>
          </a:xfrm>
        </p:spPr>
        <p:txBody>
          <a:bodyPr>
            <a:normAutofit fontScale="47500" lnSpcReduction="20000"/>
          </a:bodyPr>
          <a:lstStyle/>
          <a:p>
            <a:r>
              <a:rPr lang="zh-CN" altLang="en-US" sz="3400" dirty="0" smtClean="0">
                <a:latin typeface="SimSun" panose="02010600030101010101" pitchFamily="2" charset="-122"/>
                <a:ea typeface="SimSun" panose="02010600030101010101" pitchFamily="2" charset="-122"/>
              </a:rPr>
              <a:t>讲座内容：</a:t>
            </a:r>
            <a:endParaRPr lang="en-US" altLang="zh-CN" sz="3400" dirty="0" smtClean="0">
              <a:latin typeface="SimSun" panose="02010600030101010101" pitchFamily="2" charset="-122"/>
              <a:ea typeface="SimSun" panose="02010600030101010101" pitchFamily="2" charset="-122"/>
            </a:endParaRPr>
          </a:p>
          <a:p>
            <a:r>
              <a:rPr lang="zh-CN" altLang="en-US" sz="3400" b="1" dirty="0">
                <a:latin typeface="SimSun" panose="02010600030101010101" pitchFamily="2" charset="-122"/>
                <a:ea typeface="SimSun" panose="02010600030101010101" pitchFamily="2" charset="-122"/>
              </a:rPr>
              <a:t>主讲人与大家分享她们各自的英语学习及工作经验。</a:t>
            </a:r>
            <a:endParaRPr lang="en-US" altLang="zh-CN" sz="3400" b="1" dirty="0">
              <a:latin typeface="SimSun" panose="02010600030101010101" pitchFamily="2" charset="-122"/>
              <a:ea typeface="SimSun" panose="02010600030101010101" pitchFamily="2" charset="-122"/>
            </a:endParaRPr>
          </a:p>
          <a:p>
            <a:r>
              <a:rPr lang="zh-CN" altLang="en-US" sz="3400" b="1" dirty="0">
                <a:latin typeface="SimSun" panose="02010600030101010101" pitchFamily="2" charset="-122"/>
                <a:ea typeface="SimSun" panose="02010600030101010101" pitchFamily="2" charset="-122"/>
              </a:rPr>
              <a:t>如何利用现有图书馆外文书籍。</a:t>
            </a:r>
            <a:endParaRPr lang="en-US" altLang="zh-CN" sz="3400" b="1" dirty="0">
              <a:latin typeface="SimSun" panose="02010600030101010101" pitchFamily="2" charset="-122"/>
              <a:ea typeface="SimSun" panose="02010600030101010101" pitchFamily="2" charset="-122"/>
            </a:endParaRPr>
          </a:p>
          <a:p>
            <a:r>
              <a:rPr lang="zh-CN" altLang="en-US" sz="3400" b="1" dirty="0">
                <a:latin typeface="SimSun" panose="02010600030101010101" pitchFamily="2" charset="-122"/>
                <a:ea typeface="SimSun" panose="02010600030101010101" pitchFamily="2" charset="-122"/>
              </a:rPr>
              <a:t>本科生如何规划外语学习以及学业和职业的未来发展</a:t>
            </a:r>
            <a:r>
              <a:rPr lang="zh-CN" altLang="en-US" sz="3400" b="1" dirty="0" smtClean="0">
                <a:latin typeface="SimSun" panose="02010600030101010101" pitchFamily="2" charset="-122"/>
                <a:ea typeface="SimSun" panose="02010600030101010101" pitchFamily="2" charset="-122"/>
              </a:rPr>
              <a:t>。</a:t>
            </a:r>
            <a:endParaRPr lang="en-US" altLang="zh-CN" sz="3400" b="1" dirty="0" smtClean="0">
              <a:latin typeface="SimSun" panose="02010600030101010101" pitchFamily="2" charset="-122"/>
              <a:ea typeface="SimSun" panose="02010600030101010101" pitchFamily="2" charset="-122"/>
            </a:endParaRPr>
          </a:p>
          <a:p>
            <a:endParaRPr lang="en-US" altLang="zh-CN" sz="3400" b="1" dirty="0">
              <a:latin typeface="SimSun" panose="02010600030101010101" pitchFamily="2" charset="-122"/>
              <a:ea typeface="SimSun" panose="02010600030101010101" pitchFamily="2" charset="-122"/>
            </a:endParaRPr>
          </a:p>
          <a:p>
            <a:r>
              <a:rPr lang="zh-CN" altLang="en-US" sz="3400" dirty="0">
                <a:latin typeface="SimSun" panose="02010600030101010101" pitchFamily="2" charset="-122"/>
                <a:ea typeface="SimSun" panose="02010600030101010101" pitchFamily="2" charset="-122"/>
              </a:rPr>
              <a:t>国外留学申请流程简介及如何准备</a:t>
            </a:r>
            <a:r>
              <a:rPr lang="en-US" altLang="zh-CN" sz="3400" dirty="0">
                <a:latin typeface="SimSun" panose="02010600030101010101" pitchFamily="2" charset="-122"/>
                <a:ea typeface="SimSun" panose="02010600030101010101" pitchFamily="2" charset="-122"/>
              </a:rPr>
              <a:t>IELTS, TOEFL</a:t>
            </a:r>
            <a:r>
              <a:rPr lang="zh-CN" altLang="en-US" sz="3400" dirty="0">
                <a:latin typeface="SimSun" panose="02010600030101010101" pitchFamily="2" charset="-122"/>
                <a:ea typeface="SimSun" panose="02010600030101010101" pitchFamily="2" charset="-122"/>
              </a:rPr>
              <a:t>和</a:t>
            </a:r>
            <a:r>
              <a:rPr lang="en-US" altLang="zh-CN" sz="3400" dirty="0">
                <a:latin typeface="SimSun" panose="02010600030101010101" pitchFamily="2" charset="-122"/>
                <a:ea typeface="SimSun" panose="02010600030101010101" pitchFamily="2" charset="-122"/>
              </a:rPr>
              <a:t>GRE</a:t>
            </a:r>
            <a:r>
              <a:rPr lang="zh-CN" altLang="en-US" sz="3400" dirty="0">
                <a:latin typeface="SimSun" panose="02010600030101010101" pitchFamily="2" charset="-122"/>
                <a:ea typeface="SimSun" panose="02010600030101010101" pitchFamily="2" charset="-122"/>
              </a:rPr>
              <a:t>。</a:t>
            </a:r>
            <a:endParaRPr lang="en-US" altLang="zh-CN" sz="3400" dirty="0">
              <a:latin typeface="SimSun" panose="02010600030101010101" pitchFamily="2" charset="-122"/>
              <a:ea typeface="SimSun" panose="02010600030101010101" pitchFamily="2" charset="-122"/>
            </a:endParaRPr>
          </a:p>
          <a:p>
            <a:r>
              <a:rPr lang="zh-CN" altLang="en-US" sz="3400" dirty="0">
                <a:latin typeface="SimSun" panose="02010600030101010101" pitchFamily="2" charset="-122"/>
                <a:ea typeface="SimSun" panose="02010600030101010101" pitchFamily="2" charset="-122"/>
              </a:rPr>
              <a:t>如何申请国外奖学金？</a:t>
            </a:r>
            <a:endParaRPr lang="en-US" altLang="zh-CN" sz="3400" dirty="0">
              <a:latin typeface="SimSun" panose="02010600030101010101" pitchFamily="2" charset="-122"/>
              <a:ea typeface="SimSun" panose="02010600030101010101" pitchFamily="2" charset="-122"/>
            </a:endParaRPr>
          </a:p>
          <a:p>
            <a:r>
              <a:rPr lang="zh-CN" altLang="en-US" sz="3400" dirty="0">
                <a:latin typeface="SimSun" panose="02010600030101010101" pitchFamily="2" charset="-122"/>
                <a:ea typeface="SimSun" panose="02010600030101010101" pitchFamily="2" charset="-122"/>
              </a:rPr>
              <a:t>计算机专业， 数理化专业，蒙古语专业，文史哲专业分别申请哪些专业和学校容易被录取和得到奖学</a:t>
            </a:r>
            <a:r>
              <a:rPr lang="zh-CN" altLang="en-US" sz="3400" dirty="0" smtClean="0">
                <a:latin typeface="SimSun" panose="02010600030101010101" pitchFamily="2" charset="-122"/>
                <a:ea typeface="SimSun" panose="02010600030101010101" pitchFamily="2" charset="-122"/>
              </a:rPr>
              <a:t>金。</a:t>
            </a:r>
            <a:endParaRPr lang="en-US" altLang="zh-CN" sz="3400" dirty="0" smtClean="0">
              <a:latin typeface="SimSun" panose="02010600030101010101" pitchFamily="2" charset="-122"/>
              <a:ea typeface="SimSun" panose="02010600030101010101" pitchFamily="2" charset="-122"/>
            </a:endParaRPr>
          </a:p>
          <a:p>
            <a:endParaRPr lang="zh-CN" altLang="en-US" dirty="0"/>
          </a:p>
        </p:txBody>
      </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6390" y="752564"/>
            <a:ext cx="2041237" cy="1749980"/>
          </a:xfrm>
          <a:prstGeom prst="rect">
            <a:avLst/>
          </a:prstGeom>
        </p:spPr>
      </p:pic>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199" y="3962400"/>
            <a:ext cx="3200400" cy="2805545"/>
          </a:xfrm>
          <a:prstGeom prst="rect">
            <a:avLst/>
          </a:prstGeom>
        </p:spPr>
      </p:pic>
      <p:sp>
        <p:nvSpPr>
          <p:cNvPr id="35" name="TextBox 34"/>
          <p:cNvSpPr txBox="1"/>
          <p:nvPr/>
        </p:nvSpPr>
        <p:spPr>
          <a:xfrm>
            <a:off x="5715000" y="1864214"/>
            <a:ext cx="3352800" cy="2339102"/>
          </a:xfrm>
          <a:prstGeom prst="rect">
            <a:avLst/>
          </a:prstGeom>
          <a:noFill/>
        </p:spPr>
        <p:txBody>
          <a:bodyPr wrap="square" rtlCol="0">
            <a:spAutoFit/>
          </a:bodyPr>
          <a:lstStyle/>
          <a:p>
            <a:r>
              <a:rPr lang="en-US" altLang="zh-CN" dirty="0"/>
              <a:t>2013</a:t>
            </a:r>
            <a:r>
              <a:rPr lang="zh-CN" altLang="en-US" dirty="0"/>
              <a:t>年</a:t>
            </a:r>
            <a:r>
              <a:rPr lang="en-US" altLang="zh-CN" sz="2800" dirty="0"/>
              <a:t>28</a:t>
            </a:r>
            <a:r>
              <a:rPr lang="zh-CN" altLang="en-US" dirty="0"/>
              <a:t>万中国留学生在美国学习。</a:t>
            </a:r>
            <a:endParaRPr lang="en-US" altLang="zh-CN" dirty="0"/>
          </a:p>
          <a:p>
            <a:r>
              <a:rPr lang="zh-CN" altLang="en-US" b="1" dirty="0" smtClean="0"/>
              <a:t>复</a:t>
            </a:r>
            <a:r>
              <a:rPr lang="zh-CN" altLang="en-US" b="1" dirty="0"/>
              <a:t>旦大学</a:t>
            </a:r>
            <a:r>
              <a:rPr lang="en-US" altLang="zh-CN" b="1" dirty="0"/>
              <a:t>2013</a:t>
            </a:r>
            <a:r>
              <a:rPr lang="zh-CN" altLang="en-US" b="1" dirty="0"/>
              <a:t>届本科毕业生</a:t>
            </a:r>
            <a:r>
              <a:rPr lang="en-US" altLang="zh-CN" sz="2800" b="1" dirty="0"/>
              <a:t>29.4%</a:t>
            </a:r>
            <a:r>
              <a:rPr lang="zh-CN" altLang="en-US" b="1" dirty="0"/>
              <a:t>出国留学。</a:t>
            </a:r>
            <a:endParaRPr lang="en-US" altLang="zh-CN" b="1" dirty="0"/>
          </a:p>
          <a:p>
            <a:r>
              <a:rPr lang="zh-CN" altLang="en-US" b="1" dirty="0" smtClean="0">
                <a:solidFill>
                  <a:srgbClr val="00B050"/>
                </a:solidFill>
              </a:rPr>
              <a:t>同</a:t>
            </a:r>
            <a:r>
              <a:rPr lang="zh-CN" altLang="en-US" b="1" dirty="0">
                <a:solidFill>
                  <a:srgbClr val="00B050"/>
                </a:solidFill>
              </a:rPr>
              <a:t>学们，勇敢尝试， 梦想并不遥远。</a:t>
            </a:r>
          </a:p>
          <a:p>
            <a:endParaRPr lang="zh-CN" altLang="en-US" dirty="0"/>
          </a:p>
        </p:txBody>
      </p:sp>
      <p:sp>
        <p:nvSpPr>
          <p:cNvPr id="36" name="TextBox 35"/>
          <p:cNvSpPr txBox="1"/>
          <p:nvPr/>
        </p:nvSpPr>
        <p:spPr>
          <a:xfrm>
            <a:off x="3048000" y="3657599"/>
            <a:ext cx="2925278" cy="1754326"/>
          </a:xfrm>
          <a:prstGeom prst="rect">
            <a:avLst/>
          </a:prstGeom>
          <a:noFill/>
        </p:spPr>
        <p:txBody>
          <a:bodyPr wrap="square" rtlCol="0">
            <a:spAutoFit/>
          </a:bodyPr>
          <a:lstStyle/>
          <a:p>
            <a:r>
              <a:rPr lang="zh-CN" altLang="en-US" dirty="0"/>
              <a:t>讲</a:t>
            </a:r>
            <a:r>
              <a:rPr lang="zh-CN" altLang="en-US" dirty="0" smtClean="0"/>
              <a:t>座时间：</a:t>
            </a:r>
            <a:endParaRPr lang="en-US" altLang="zh-CN" dirty="0" smtClean="0"/>
          </a:p>
          <a:p>
            <a:r>
              <a:rPr lang="en-US" altLang="zh-CN" dirty="0"/>
              <a:t>2014</a:t>
            </a:r>
            <a:r>
              <a:rPr lang="zh-CN" altLang="en-US" dirty="0"/>
              <a:t>年</a:t>
            </a:r>
            <a:r>
              <a:rPr lang="en-US" altLang="zh-CN" dirty="0"/>
              <a:t>10</a:t>
            </a:r>
            <a:r>
              <a:rPr lang="zh-CN" altLang="en-US" dirty="0"/>
              <a:t>月</a:t>
            </a:r>
            <a:r>
              <a:rPr lang="en-US" altLang="zh-CN" dirty="0"/>
              <a:t>12</a:t>
            </a:r>
            <a:r>
              <a:rPr lang="zh-CN" altLang="en-US" dirty="0"/>
              <a:t>日（周日）上午</a:t>
            </a:r>
            <a:r>
              <a:rPr lang="en-US" altLang="zh-CN" dirty="0"/>
              <a:t>9</a:t>
            </a:r>
            <a:r>
              <a:rPr lang="zh-CN" altLang="en-US" dirty="0"/>
              <a:t>：</a:t>
            </a:r>
            <a:r>
              <a:rPr lang="en-US" altLang="zh-CN" dirty="0"/>
              <a:t>00-11:30 </a:t>
            </a:r>
          </a:p>
          <a:p>
            <a:r>
              <a:rPr lang="zh-CN" altLang="en-US" dirty="0"/>
              <a:t>主讲人：武轶冰，闫冰梅</a:t>
            </a:r>
            <a:endParaRPr lang="en-US" altLang="zh-CN" dirty="0"/>
          </a:p>
          <a:p>
            <a:r>
              <a:rPr lang="zh-CN" altLang="en-US" dirty="0"/>
              <a:t>地点：内大图书馆报告厅 （北区）</a:t>
            </a:r>
          </a:p>
        </p:txBody>
      </p:sp>
      <p:sp>
        <p:nvSpPr>
          <p:cNvPr id="2" name="TextBox 1"/>
          <p:cNvSpPr txBox="1"/>
          <p:nvPr/>
        </p:nvSpPr>
        <p:spPr>
          <a:xfrm>
            <a:off x="5715000" y="109888"/>
            <a:ext cx="3352800" cy="1754326"/>
          </a:xfrm>
          <a:prstGeom prst="rect">
            <a:avLst/>
          </a:prstGeom>
          <a:noFill/>
        </p:spPr>
        <p:txBody>
          <a:bodyPr wrap="square" rtlCol="0">
            <a:spAutoFit/>
          </a:bodyPr>
          <a:lstStyle/>
          <a:p>
            <a:r>
              <a:rPr lang="en-US" dirty="0"/>
              <a:t>Yes, they are a little far, but not as far as you think!</a:t>
            </a:r>
          </a:p>
          <a:p>
            <a:r>
              <a:rPr lang="en-US" dirty="0"/>
              <a:t>—Lecture series: A guide to undergraduate foreign language studies and study abroad programs</a:t>
            </a:r>
            <a:r>
              <a:rPr lang="zh-CN" altLang="en-US" dirty="0"/>
              <a:t>（</a:t>
            </a:r>
            <a:r>
              <a:rPr lang="en-US" altLang="zh-CN" dirty="0" smtClean="0"/>
              <a:t>II</a:t>
            </a:r>
            <a:r>
              <a:rPr lang="zh-CN" altLang="en-US" dirty="0" smtClean="0"/>
              <a:t>）</a:t>
            </a:r>
            <a:endParaRPr lang="en-US" dirty="0"/>
          </a:p>
        </p:txBody>
      </p:sp>
      <p:sp>
        <p:nvSpPr>
          <p:cNvPr id="3" name="TextBox 2"/>
          <p:cNvSpPr txBox="1"/>
          <p:nvPr/>
        </p:nvSpPr>
        <p:spPr>
          <a:xfrm>
            <a:off x="3311893" y="2895600"/>
            <a:ext cx="2555507" cy="646331"/>
          </a:xfrm>
          <a:prstGeom prst="rect">
            <a:avLst/>
          </a:prstGeom>
          <a:noFill/>
        </p:spPr>
        <p:txBody>
          <a:bodyPr wrap="square" rtlCol="0">
            <a:spAutoFit/>
          </a:bodyPr>
          <a:lstStyle/>
          <a:p>
            <a:pPr algn="r"/>
            <a:r>
              <a:rPr lang="zh-CN" altLang="en-US" b="1" dirty="0">
                <a:solidFill>
                  <a:srgbClr val="0070C0"/>
                </a:solidFill>
              </a:rPr>
              <a:t>讲</a:t>
            </a:r>
            <a:r>
              <a:rPr lang="zh-CN" altLang="en-US" b="1" dirty="0" smtClean="0">
                <a:solidFill>
                  <a:srgbClr val="0070C0"/>
                </a:solidFill>
              </a:rPr>
              <a:t>座主旨：励志向上，     传递正能量</a:t>
            </a:r>
            <a:r>
              <a:rPr lang="zh-CN" altLang="en-US" dirty="0" smtClean="0">
                <a:solidFill>
                  <a:srgbClr val="0070C0"/>
                </a:solidFill>
              </a:rPr>
              <a:t>。</a:t>
            </a:r>
            <a:endParaRPr lang="zh-CN" altLang="en-US" dirty="0">
              <a:solidFill>
                <a:srgbClr val="0070C0"/>
              </a:solidFill>
            </a:endParaRPr>
          </a:p>
        </p:txBody>
      </p:sp>
    </p:spTree>
    <p:extLst>
      <p:ext uri="{BB962C8B-B14F-4D97-AF65-F5344CB8AC3E}">
        <p14:creationId xmlns:p14="http://schemas.microsoft.com/office/powerpoint/2010/main" val="2156748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smtClean="0"/>
              <a:t>知道他们在哪里吗？</a:t>
            </a:r>
            <a:r>
              <a:rPr lang="en-US" altLang="zh-CN" dirty="0"/>
              <a:t> </a:t>
            </a:r>
            <a:br>
              <a:rPr lang="en-US" altLang="zh-CN" dirty="0"/>
            </a:br>
            <a:endParaRPr lang="zh-CN" alt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447800"/>
            <a:ext cx="3124200" cy="452596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1295400"/>
            <a:ext cx="3857625" cy="4953000"/>
          </a:xfrm>
          <a:prstGeom prst="rect">
            <a:avLst/>
          </a:prstGeom>
        </p:spPr>
      </p:pic>
    </p:spTree>
    <p:extLst>
      <p:ext uri="{BB962C8B-B14F-4D97-AF65-F5344CB8AC3E}">
        <p14:creationId xmlns:p14="http://schemas.microsoft.com/office/powerpoint/2010/main" val="1968610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fontScale="90000"/>
          </a:bodyPr>
          <a:lstStyle/>
          <a:p>
            <a:r>
              <a:rPr lang="en-US" altLang="zh-CN" dirty="0"/>
              <a:t/>
            </a:r>
            <a:br>
              <a:rPr lang="en-US" altLang="zh-CN" dirty="0"/>
            </a:br>
            <a:r>
              <a:rPr lang="zh-CN" altLang="en-US" dirty="0" smtClean="0"/>
              <a:t>（</a:t>
            </a:r>
            <a:r>
              <a:rPr lang="en-US" altLang="zh-CN" dirty="0" smtClean="0"/>
              <a:t>cont’d</a:t>
            </a:r>
            <a:r>
              <a:rPr lang="zh-CN" altLang="en-US" dirty="0"/>
              <a:t>）</a:t>
            </a:r>
            <a:br>
              <a:rPr lang="zh-CN" altLang="en-US" dirty="0"/>
            </a:b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2514600"/>
            <a:ext cx="3276600" cy="3505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1407" y="1905000"/>
            <a:ext cx="4230806" cy="4572000"/>
          </a:xfrm>
          <a:prstGeom prst="rect">
            <a:avLst/>
          </a:prstGeom>
        </p:spPr>
      </p:pic>
      <p:sp>
        <p:nvSpPr>
          <p:cNvPr id="7" name="TextBox 6"/>
          <p:cNvSpPr txBox="1"/>
          <p:nvPr/>
        </p:nvSpPr>
        <p:spPr>
          <a:xfrm>
            <a:off x="8072735" y="838200"/>
            <a:ext cx="461665" cy="4495800"/>
          </a:xfrm>
          <a:prstGeom prst="rect">
            <a:avLst/>
          </a:prstGeom>
          <a:noFill/>
        </p:spPr>
        <p:txBody>
          <a:bodyPr vert="eaVert" wrap="square" rtlCol="0">
            <a:spAutoFit/>
          </a:bodyPr>
          <a:lstStyle/>
          <a:p>
            <a:endParaRPr lang="en-US"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5713" y="1295400"/>
            <a:ext cx="4953000" cy="4876800"/>
          </a:xfrm>
          <a:prstGeom prst="rect">
            <a:avLst/>
          </a:prstGeom>
        </p:spPr>
      </p:pic>
    </p:spTree>
    <p:extLst>
      <p:ext uri="{BB962C8B-B14F-4D97-AF65-F5344CB8AC3E}">
        <p14:creationId xmlns:p14="http://schemas.microsoft.com/office/powerpoint/2010/main" val="13227279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smtClean="0"/>
              <a:t>（</a:t>
            </a:r>
            <a:r>
              <a:rPr lang="en-US" altLang="zh-CN" dirty="0" smtClean="0"/>
              <a:t>cont’d)</a:t>
            </a:r>
            <a:br>
              <a:rPr lang="en-US" altLang="zh-CN" dirty="0" smtClean="0"/>
            </a:b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1054443"/>
            <a:ext cx="3886200" cy="4267200"/>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2440" y="1066800"/>
            <a:ext cx="4343400" cy="4876800"/>
          </a:xfrm>
          <a:prstGeom prst="rect">
            <a:avLst/>
          </a:prstGeom>
        </p:spPr>
      </p:pic>
    </p:spTree>
    <p:extLst>
      <p:ext uri="{BB962C8B-B14F-4D97-AF65-F5344CB8AC3E}">
        <p14:creationId xmlns:p14="http://schemas.microsoft.com/office/powerpoint/2010/main" val="1564538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smtClean="0"/>
              <a:t>（</a:t>
            </a:r>
            <a:r>
              <a:rPr lang="en-US" altLang="zh-CN" dirty="0" smtClean="0"/>
              <a:t>cont’d)</a:t>
            </a:r>
            <a:br>
              <a:rPr lang="en-US" altLang="zh-CN" dirty="0" smtClean="0"/>
            </a:b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2362200"/>
            <a:ext cx="3657600" cy="3444081"/>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3143" y="1371600"/>
            <a:ext cx="4419600" cy="4876800"/>
          </a:xfrm>
          <a:prstGeom prst="rect">
            <a:avLst/>
          </a:prstGeom>
        </p:spPr>
      </p:pic>
    </p:spTree>
    <p:extLst>
      <p:ext uri="{BB962C8B-B14F-4D97-AF65-F5344CB8AC3E}">
        <p14:creationId xmlns:p14="http://schemas.microsoft.com/office/powerpoint/2010/main" val="3929770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smtClean="0"/>
              <a:t>（</a:t>
            </a:r>
            <a:r>
              <a:rPr lang="en-US" altLang="zh-CN" dirty="0" smtClean="0"/>
              <a:t>cont’d)</a:t>
            </a:r>
            <a:br>
              <a:rPr lang="en-US" altLang="zh-CN" dirty="0" smtClean="0"/>
            </a:b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599" y="990600"/>
            <a:ext cx="3581401" cy="5059363"/>
          </a:xfr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3508" y="800100"/>
            <a:ext cx="4706692" cy="56007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6600" y="791391"/>
            <a:ext cx="4800600" cy="576072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80560" y="590582"/>
            <a:ext cx="5334000" cy="5961529"/>
          </a:xfrm>
          <a:prstGeom prst="rect">
            <a:avLst/>
          </a:prstGeom>
        </p:spPr>
      </p:pic>
    </p:spTree>
    <p:extLst>
      <p:ext uri="{BB962C8B-B14F-4D97-AF65-F5344CB8AC3E}">
        <p14:creationId xmlns:p14="http://schemas.microsoft.com/office/powerpoint/2010/main" val="2740686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503" y="304800"/>
            <a:ext cx="8229600" cy="1143000"/>
          </a:xfrm>
        </p:spPr>
        <p:txBody>
          <a:bodyPr>
            <a:normAutofit fontScale="90000"/>
          </a:bodyPr>
          <a:lstStyle/>
          <a:p>
            <a:r>
              <a:rPr lang="zh-CN" altLang="en-US" dirty="0"/>
              <a:t>梁希侠教</a:t>
            </a:r>
            <a:r>
              <a:rPr lang="zh-CN" altLang="en-US" dirty="0" smtClean="0"/>
              <a:t>授阅览记录</a:t>
            </a:r>
            <a:r>
              <a:rPr lang="zh-CN" altLang="en-US" dirty="0"/>
              <a:t/>
            </a:r>
            <a:br>
              <a:rPr lang="zh-CN" altLang="en-US" dirty="0"/>
            </a:br>
            <a:endParaRPr lang="zh-CN" altLang="en-US" dirty="0"/>
          </a:p>
        </p:txBody>
      </p:sp>
      <p:sp>
        <p:nvSpPr>
          <p:cNvPr id="3" name="Content Placeholder 2"/>
          <p:cNvSpPr>
            <a:spLocks noGrp="1"/>
          </p:cNvSpPr>
          <p:nvPr>
            <p:ph idx="1"/>
          </p:nvPr>
        </p:nvSpPr>
        <p:spPr>
          <a:xfrm>
            <a:off x="457200" y="1219200"/>
            <a:ext cx="2133600" cy="4906963"/>
          </a:xfrm>
        </p:spPr>
        <p:txBody>
          <a:bodyPr/>
          <a:lstStyle/>
          <a:p>
            <a:endParaRPr lang="en-US" altLang="zh-CN" dirty="0"/>
          </a:p>
          <a:p>
            <a:pPr marL="0" indent="0">
              <a:buNone/>
            </a:pPr>
            <a:endParaRPr lang="en-US" altLang="zh-CN" dirty="0"/>
          </a:p>
          <a:p>
            <a:endParaRPr lang="zh-CN" alt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2647950"/>
            <a:ext cx="3200400" cy="32766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1581150"/>
            <a:ext cx="4238897" cy="4343400"/>
          </a:xfrm>
          <a:prstGeom prst="rect">
            <a:avLst/>
          </a:prstGeom>
        </p:spPr>
      </p:pic>
    </p:spTree>
    <p:extLst>
      <p:ext uri="{BB962C8B-B14F-4D97-AF65-F5344CB8AC3E}">
        <p14:creationId xmlns:p14="http://schemas.microsoft.com/office/powerpoint/2010/main" val="175893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a:bodyPr>
          <a:lstStyle/>
          <a:p>
            <a:r>
              <a:rPr lang="zh-CN" altLang="en-US" dirty="0" smtClean="0"/>
              <a:t>张杰院士阅览记录</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1981200"/>
            <a:ext cx="3469379" cy="4525963"/>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447800"/>
            <a:ext cx="3960167" cy="4935583"/>
          </a:xfrm>
          <a:prstGeom prst="rect">
            <a:avLst/>
          </a:prstGeom>
        </p:spPr>
      </p:pic>
    </p:spTree>
    <p:extLst>
      <p:ext uri="{BB962C8B-B14F-4D97-AF65-F5344CB8AC3E}">
        <p14:creationId xmlns:p14="http://schemas.microsoft.com/office/powerpoint/2010/main" val="3488122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r>
              <a:rPr lang="zh-CN" altLang="en-US" dirty="0" smtClean="0"/>
              <a:t>班士良教授阅览记录</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892" y="1657865"/>
            <a:ext cx="4495800" cy="5059363"/>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 y="1828800"/>
            <a:ext cx="5105400" cy="57150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0" y="1219200"/>
            <a:ext cx="5486400" cy="5867400"/>
          </a:xfrm>
          <a:prstGeom prst="rect">
            <a:avLst/>
          </a:prstGeom>
        </p:spPr>
      </p:pic>
    </p:spTree>
    <p:extLst>
      <p:ext uri="{BB962C8B-B14F-4D97-AF65-F5344CB8AC3E}">
        <p14:creationId xmlns:p14="http://schemas.microsoft.com/office/powerpoint/2010/main" val="183958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方天琪教授阅览记录</a:t>
            </a:r>
            <a:endParaRPr lang="zh-CN" alt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1371600"/>
            <a:ext cx="3657600" cy="452596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1295400"/>
            <a:ext cx="3857625" cy="4800600"/>
          </a:xfrm>
          <a:prstGeom prst="rect">
            <a:avLst/>
          </a:prstGeom>
        </p:spPr>
      </p:pic>
    </p:spTree>
    <p:extLst>
      <p:ext uri="{BB962C8B-B14F-4D97-AF65-F5344CB8AC3E}">
        <p14:creationId xmlns:p14="http://schemas.microsoft.com/office/powerpoint/2010/main" val="113902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zh-CN" altLang="en-US" dirty="0" smtClean="0"/>
              <a:t>为什么上大学</a:t>
            </a:r>
            <a:endParaRPr lang="zh-CN" altLang="en-US" dirty="0"/>
          </a:p>
        </p:txBody>
      </p:sp>
      <p:sp>
        <p:nvSpPr>
          <p:cNvPr id="3" name="Content Placeholder 2"/>
          <p:cNvSpPr>
            <a:spLocks noGrp="1"/>
          </p:cNvSpPr>
          <p:nvPr>
            <p:ph idx="1"/>
          </p:nvPr>
        </p:nvSpPr>
        <p:spPr/>
        <p:txBody>
          <a:bodyPr>
            <a:normAutofit fontScale="62500" lnSpcReduction="20000"/>
          </a:bodyPr>
          <a:lstStyle/>
          <a:p>
            <a:r>
              <a:rPr lang="zh-CN" altLang="en-US" dirty="0" smtClean="0"/>
              <a:t>发现自己的才能是什么， 就是上大学要对自己担起的责任。“大学可能是一个人生命中最后的一段能排除外界干扰专心读书的时光”（俞敏洪）。本人对此深有感触。</a:t>
            </a:r>
            <a:endParaRPr lang="en-US" altLang="zh-CN" dirty="0" smtClean="0"/>
          </a:p>
          <a:p>
            <a:pPr marL="0" indent="0">
              <a:buNone/>
            </a:pPr>
            <a:r>
              <a:rPr lang="zh-CN" altLang="en-US" dirty="0"/>
              <a:t>做实</a:t>
            </a:r>
            <a:r>
              <a:rPr lang="zh-CN" altLang="en-US" dirty="0" smtClean="0"/>
              <a:t>验， 发现自己的天赋</a:t>
            </a:r>
            <a:endParaRPr lang="en-US" altLang="zh-CN" dirty="0" smtClean="0"/>
          </a:p>
          <a:p>
            <a:pPr marL="0" indent="0">
              <a:buNone/>
            </a:pPr>
            <a:r>
              <a:rPr lang="zh-CN" altLang="en-US" dirty="0"/>
              <a:t>社会科学培养你的观察力和洞</a:t>
            </a:r>
            <a:r>
              <a:rPr lang="zh-CN" altLang="en-US" dirty="0" smtClean="0"/>
              <a:t>察力</a:t>
            </a:r>
            <a:endParaRPr lang="en-US" altLang="zh-CN" dirty="0" smtClean="0"/>
          </a:p>
          <a:p>
            <a:r>
              <a:rPr lang="zh-CN" altLang="en-US" dirty="0"/>
              <a:t>不怕失</a:t>
            </a:r>
            <a:r>
              <a:rPr lang="zh-CN" altLang="en-US" dirty="0" smtClean="0"/>
              <a:t>败</a:t>
            </a:r>
            <a:endParaRPr lang="en-US" altLang="zh-CN" dirty="0" smtClean="0"/>
          </a:p>
          <a:p>
            <a:pPr marL="0" indent="0">
              <a:buNone/>
            </a:pPr>
            <a:r>
              <a:rPr lang="en-US" altLang="zh-CN" i="1" dirty="0" smtClean="0"/>
              <a:t>Michael</a:t>
            </a:r>
            <a:r>
              <a:rPr lang="en-US" altLang="zh-CN" dirty="0" smtClean="0"/>
              <a:t> </a:t>
            </a:r>
            <a:r>
              <a:rPr lang="en-US" altLang="zh-CN" i="1" dirty="0"/>
              <a:t>Jordan</a:t>
            </a:r>
            <a:r>
              <a:rPr lang="en-US" altLang="zh-CN" dirty="0"/>
              <a:t> </a:t>
            </a:r>
            <a:r>
              <a:rPr lang="en-US" altLang="zh-CN" i="1" dirty="0"/>
              <a:t>has</a:t>
            </a:r>
            <a:r>
              <a:rPr lang="en-US" altLang="zh-CN" dirty="0"/>
              <a:t> </a:t>
            </a:r>
            <a:r>
              <a:rPr lang="en-US" altLang="zh-CN" i="1" dirty="0"/>
              <a:t>failed</a:t>
            </a:r>
            <a:r>
              <a:rPr lang="en-US" altLang="zh-CN" dirty="0"/>
              <a:t> </a:t>
            </a:r>
            <a:r>
              <a:rPr lang="en-US" altLang="zh-CN" i="1" dirty="0"/>
              <a:t>over</a:t>
            </a:r>
            <a:r>
              <a:rPr lang="en-US" altLang="zh-CN" dirty="0"/>
              <a:t> </a:t>
            </a:r>
            <a:r>
              <a:rPr lang="en-US" altLang="zh-CN" i="1" dirty="0"/>
              <a:t>and</a:t>
            </a:r>
            <a:r>
              <a:rPr lang="en-US" altLang="zh-CN" dirty="0"/>
              <a:t> </a:t>
            </a:r>
            <a:r>
              <a:rPr lang="en-US" altLang="zh-CN" i="1" dirty="0"/>
              <a:t>over</a:t>
            </a:r>
            <a:r>
              <a:rPr lang="en-US" altLang="zh-CN" dirty="0"/>
              <a:t> </a:t>
            </a:r>
            <a:r>
              <a:rPr lang="en-US" altLang="zh-CN" i="1" dirty="0"/>
              <a:t>again</a:t>
            </a:r>
            <a:r>
              <a:rPr lang="en-US" altLang="zh-CN" dirty="0"/>
              <a:t> </a:t>
            </a:r>
            <a:r>
              <a:rPr lang="en-US" altLang="zh-CN" i="1" dirty="0"/>
              <a:t>in</a:t>
            </a:r>
            <a:r>
              <a:rPr lang="en-US" altLang="zh-CN" dirty="0"/>
              <a:t> </a:t>
            </a:r>
            <a:r>
              <a:rPr lang="en-US" altLang="zh-CN" i="1" dirty="0"/>
              <a:t>his</a:t>
            </a:r>
            <a:r>
              <a:rPr lang="en-US" altLang="zh-CN" dirty="0"/>
              <a:t> </a:t>
            </a:r>
            <a:r>
              <a:rPr lang="en-US" altLang="zh-CN" i="1" dirty="0"/>
              <a:t>life</a:t>
            </a:r>
            <a:r>
              <a:rPr lang="en-US" altLang="zh-CN" dirty="0"/>
              <a:t>. </a:t>
            </a:r>
            <a:r>
              <a:rPr lang="en-US" altLang="zh-CN" i="1" dirty="0"/>
              <a:t>And</a:t>
            </a:r>
            <a:r>
              <a:rPr lang="en-US" altLang="zh-CN" dirty="0"/>
              <a:t> </a:t>
            </a:r>
            <a:r>
              <a:rPr lang="en-US" altLang="zh-CN" i="1" dirty="0" smtClean="0"/>
              <a:t>that‘s</a:t>
            </a:r>
            <a:r>
              <a:rPr lang="en-US" altLang="zh-CN" dirty="0" smtClean="0"/>
              <a:t> </a:t>
            </a:r>
            <a:r>
              <a:rPr lang="en-US" altLang="zh-CN" u="sng" dirty="0" smtClean="0">
                <a:solidFill>
                  <a:srgbClr val="FF0000"/>
                </a:solidFill>
              </a:rPr>
              <a:t>why</a:t>
            </a:r>
            <a:r>
              <a:rPr lang="en-US" altLang="zh-CN" dirty="0" smtClean="0"/>
              <a:t> he </a:t>
            </a:r>
            <a:r>
              <a:rPr lang="en-US" altLang="zh-CN" dirty="0"/>
              <a:t>succeeds. </a:t>
            </a:r>
            <a:r>
              <a:rPr lang="zh-CN" altLang="en-US" dirty="0" smtClean="0"/>
              <a:t>（奥巴马用这句话在美国开学日鼓励美国的学生）</a:t>
            </a:r>
            <a:endParaRPr lang="en-US" altLang="zh-CN" dirty="0" smtClean="0"/>
          </a:p>
          <a:p>
            <a:pPr marL="0" indent="0">
              <a:buNone/>
            </a:pPr>
            <a:endParaRPr lang="en-US" altLang="zh-CN" dirty="0" smtClean="0"/>
          </a:p>
          <a:p>
            <a:r>
              <a:rPr lang="zh-CN" altLang="en-US" dirty="0"/>
              <a:t>人活</a:t>
            </a:r>
            <a:r>
              <a:rPr lang="zh-CN" altLang="en-US" dirty="0" smtClean="0"/>
              <a:t>着要有一点体育精神。这也是我为什么用两个体育明星做榜样。就是要挑战自己。我亲眼所见美国学生光膀子在大雨中奔跑，穿着半袖在大雪中沿公路赛跑。美国人酷爱冰雪运动，公路自行车， 风险很大。有很多故事。</a:t>
            </a:r>
            <a:endParaRPr lang="en-US" altLang="zh-CN" dirty="0" smtClean="0"/>
          </a:p>
          <a:p>
            <a:r>
              <a:rPr lang="zh-CN" altLang="en-US" dirty="0"/>
              <a:t>没有</a:t>
            </a:r>
            <a:r>
              <a:rPr lang="zh-CN" altLang="en-US" dirty="0" smtClean="0"/>
              <a:t>爹可拼， 拼拼自己。与其“恨爸不成刚”不如炼炼自己，看看是铁还是钢。</a:t>
            </a:r>
            <a:endParaRPr lang="zh-CN" altLang="en-US" dirty="0"/>
          </a:p>
        </p:txBody>
      </p:sp>
    </p:spTree>
    <p:extLst>
      <p:ext uri="{BB962C8B-B14F-4D97-AF65-F5344CB8AC3E}">
        <p14:creationId xmlns:p14="http://schemas.microsoft.com/office/powerpoint/2010/main" val="348288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zh-CN" altLang="en-US" dirty="0" smtClean="0"/>
              <a:t>梦想并不遥远</a:t>
            </a:r>
            <a:r>
              <a:rPr lang="en-US" altLang="zh-CN" dirty="0" smtClean="0"/>
              <a:t/>
            </a:r>
            <a:br>
              <a:rPr lang="en-US" altLang="zh-CN" dirty="0" smtClean="0"/>
            </a:br>
            <a:r>
              <a:rPr lang="en-US" altLang="zh-CN" dirty="0" smtClean="0"/>
              <a:t>--</a:t>
            </a:r>
            <a:r>
              <a:rPr lang="zh-CN" altLang="en-US" sz="3600" dirty="0" smtClean="0"/>
              <a:t>本</a:t>
            </a:r>
            <a:r>
              <a:rPr lang="zh-CN" altLang="en-US" sz="3600" dirty="0"/>
              <a:t>科</a:t>
            </a:r>
            <a:r>
              <a:rPr lang="zh-CN" altLang="en-US" sz="3600" dirty="0" smtClean="0"/>
              <a:t>生</a:t>
            </a:r>
            <a:r>
              <a:rPr lang="zh-CN" altLang="en-US" sz="3600" dirty="0"/>
              <a:t>英语学</a:t>
            </a:r>
            <a:r>
              <a:rPr lang="zh-CN" altLang="en-US" sz="3600" dirty="0" smtClean="0"/>
              <a:t>习及留学指导系列讲座</a:t>
            </a:r>
            <a:endParaRPr lang="en-US" sz="3600" dirty="0"/>
          </a:p>
        </p:txBody>
      </p:sp>
      <p:sp>
        <p:nvSpPr>
          <p:cNvPr id="6" name="Content Placeholder 5"/>
          <p:cNvSpPr>
            <a:spLocks noGrp="1"/>
          </p:cNvSpPr>
          <p:nvPr>
            <p:ph idx="1"/>
          </p:nvPr>
        </p:nvSpPr>
        <p:spPr/>
        <p:txBody>
          <a:bodyPr>
            <a:normAutofit fontScale="92500" lnSpcReduction="20000"/>
          </a:bodyPr>
          <a:lstStyle/>
          <a:p>
            <a:pPr algn="ctr"/>
            <a:r>
              <a:rPr lang="zh-CN" altLang="en-US" dirty="0" smtClean="0"/>
              <a:t>闫冰梅</a:t>
            </a:r>
            <a:r>
              <a:rPr lang="en-US" altLang="zh-CN" dirty="0"/>
              <a:t> </a:t>
            </a:r>
            <a:endParaRPr lang="en-US" altLang="zh-CN" dirty="0" smtClean="0"/>
          </a:p>
          <a:p>
            <a:pPr marL="0" indent="0" algn="ctr">
              <a:buNone/>
            </a:pPr>
            <a:r>
              <a:rPr lang="zh-CN" altLang="en-US" dirty="0" smtClean="0"/>
              <a:t>内</a:t>
            </a:r>
            <a:r>
              <a:rPr lang="zh-CN" altLang="en-US" dirty="0"/>
              <a:t>蒙古大</a:t>
            </a:r>
            <a:r>
              <a:rPr lang="zh-CN" altLang="en-US" dirty="0" smtClean="0"/>
              <a:t>学图书馆</a:t>
            </a:r>
            <a:endParaRPr lang="en-US" altLang="zh-CN" dirty="0" smtClean="0"/>
          </a:p>
          <a:p>
            <a:pPr algn="ctr"/>
            <a:r>
              <a:rPr lang="zh-CN" altLang="en-US" dirty="0"/>
              <a:t>联系方</a:t>
            </a:r>
            <a:r>
              <a:rPr lang="zh-CN" altLang="en-US" dirty="0" smtClean="0"/>
              <a:t>式</a:t>
            </a:r>
            <a:endParaRPr lang="en-US" altLang="zh-CN" dirty="0" smtClean="0"/>
          </a:p>
          <a:p>
            <a:pPr marL="0" indent="0" algn="ctr">
              <a:buNone/>
            </a:pPr>
            <a:r>
              <a:rPr lang="en-US" altLang="zh-CN" dirty="0" smtClean="0"/>
              <a:t>QQ</a:t>
            </a:r>
            <a:r>
              <a:rPr lang="zh-CN" altLang="en-US" dirty="0" smtClean="0"/>
              <a:t>：</a:t>
            </a:r>
            <a:r>
              <a:rPr lang="en-US" altLang="zh-CN" dirty="0" smtClean="0"/>
              <a:t>578818349 </a:t>
            </a:r>
            <a:r>
              <a:rPr lang="zh-CN" altLang="en-US" dirty="0" smtClean="0"/>
              <a:t>（学生，姓名）</a:t>
            </a:r>
            <a:endParaRPr lang="en-US" altLang="zh-CN" dirty="0" smtClean="0"/>
          </a:p>
          <a:p>
            <a:pPr marL="0" indent="0" algn="ctr">
              <a:buNone/>
            </a:pPr>
            <a:r>
              <a:rPr lang="en-US" altLang="zh-CN" dirty="0" smtClean="0"/>
              <a:t>Email: </a:t>
            </a:r>
            <a:r>
              <a:rPr lang="en-US" altLang="zh-CN" dirty="0" smtClean="0">
                <a:hlinkClick r:id="rId2"/>
              </a:rPr>
              <a:t>578818349@qq.com</a:t>
            </a:r>
            <a:endParaRPr lang="en-US" altLang="zh-CN" dirty="0" smtClean="0"/>
          </a:p>
          <a:p>
            <a:pPr marL="0" indent="0" algn="ctr">
              <a:buNone/>
            </a:pPr>
            <a:r>
              <a:rPr lang="zh-CN" altLang="en-US" dirty="0"/>
              <a:t>微</a:t>
            </a:r>
            <a:r>
              <a:rPr lang="zh-CN" altLang="en-US" dirty="0" smtClean="0"/>
              <a:t>信：</a:t>
            </a:r>
            <a:r>
              <a:rPr lang="en-US" altLang="zh-CN" dirty="0" err="1" smtClean="0"/>
              <a:t>MLAPittsburgh</a:t>
            </a:r>
            <a:endParaRPr lang="en-US" altLang="zh-CN" dirty="0" smtClean="0"/>
          </a:p>
          <a:p>
            <a:pPr marL="0" indent="0" algn="ctr">
              <a:buNone/>
            </a:pPr>
            <a:r>
              <a:rPr lang="zh-CN" altLang="en-US" dirty="0"/>
              <a:t>手</a:t>
            </a:r>
            <a:r>
              <a:rPr lang="zh-CN" altLang="en-US" dirty="0" smtClean="0"/>
              <a:t>机：</a:t>
            </a:r>
            <a:r>
              <a:rPr lang="en-US" altLang="zh-CN" dirty="0" smtClean="0"/>
              <a:t>18604888756</a:t>
            </a:r>
          </a:p>
          <a:p>
            <a:pPr marL="0" indent="0" algn="ctr">
              <a:buNone/>
            </a:pPr>
            <a:r>
              <a:rPr lang="zh-CN" altLang="en-US" dirty="0"/>
              <a:t>办公</a:t>
            </a:r>
            <a:r>
              <a:rPr lang="zh-CN" altLang="en-US" dirty="0" smtClean="0"/>
              <a:t>室：内大图书馆北区</a:t>
            </a:r>
            <a:endParaRPr lang="en-US" altLang="zh-CN" dirty="0" smtClean="0"/>
          </a:p>
          <a:p>
            <a:pPr marL="0" indent="0" algn="ctr">
              <a:buNone/>
            </a:pPr>
            <a:r>
              <a:rPr lang="en-US" altLang="zh-CN" dirty="0" smtClean="0"/>
              <a:t>309</a:t>
            </a:r>
            <a:endParaRPr lang="en-US" dirty="0"/>
          </a:p>
        </p:txBody>
      </p:sp>
    </p:spTree>
    <p:extLst>
      <p:ext uri="{BB962C8B-B14F-4D97-AF65-F5344CB8AC3E}">
        <p14:creationId xmlns:p14="http://schemas.microsoft.com/office/powerpoint/2010/main" val="38526428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大</a:t>
            </a:r>
            <a:r>
              <a:rPr lang="zh-CN" altLang="en-US" dirty="0" smtClean="0"/>
              <a:t>学本科期间利用图书馆</a:t>
            </a:r>
            <a:endParaRPr lang="en-US" dirty="0"/>
          </a:p>
        </p:txBody>
      </p:sp>
      <p:sp>
        <p:nvSpPr>
          <p:cNvPr id="3" name="Content Placeholder 2"/>
          <p:cNvSpPr>
            <a:spLocks noGrp="1"/>
          </p:cNvSpPr>
          <p:nvPr>
            <p:ph idx="1"/>
          </p:nvPr>
        </p:nvSpPr>
        <p:spPr/>
        <p:txBody>
          <a:bodyPr>
            <a:normAutofit fontScale="92500" lnSpcReduction="10000"/>
          </a:bodyPr>
          <a:lstStyle/>
          <a:p>
            <a:r>
              <a:rPr lang="zh-CN" altLang="en-US" dirty="0" smtClean="0"/>
              <a:t>克林顿读牛津大学时一年读</a:t>
            </a:r>
            <a:r>
              <a:rPr lang="en-US" altLang="zh-CN" dirty="0"/>
              <a:t>3</a:t>
            </a:r>
            <a:r>
              <a:rPr lang="en-US" altLang="zh-CN" dirty="0" smtClean="0"/>
              <a:t>00</a:t>
            </a:r>
            <a:r>
              <a:rPr lang="zh-CN" altLang="en-US" dirty="0" smtClean="0"/>
              <a:t>本书。</a:t>
            </a:r>
            <a:endParaRPr lang="en-US" altLang="zh-CN" dirty="0" smtClean="0"/>
          </a:p>
          <a:p>
            <a:r>
              <a:rPr lang="zh-CN" altLang="en-US" dirty="0"/>
              <a:t>钱钟</a:t>
            </a:r>
            <a:r>
              <a:rPr lang="zh-CN" altLang="en-US" dirty="0" smtClean="0"/>
              <a:t>书进清华立下誓言，横扫清华大学图书馆</a:t>
            </a:r>
            <a:endParaRPr lang="en-US" altLang="zh-CN" dirty="0" smtClean="0"/>
          </a:p>
          <a:p>
            <a:r>
              <a:rPr lang="zh-CN" altLang="en-US" dirty="0"/>
              <a:t>俞敏</a:t>
            </a:r>
            <a:r>
              <a:rPr lang="zh-CN" altLang="en-US" dirty="0" smtClean="0"/>
              <a:t>洪 </a:t>
            </a:r>
            <a:r>
              <a:rPr lang="en-US" altLang="zh-CN" dirty="0" smtClean="0"/>
              <a:t>800</a:t>
            </a:r>
            <a:r>
              <a:rPr lang="zh-CN" altLang="en-US" dirty="0" smtClean="0"/>
              <a:t>本， 班长、合伙人王强</a:t>
            </a:r>
            <a:r>
              <a:rPr lang="en-US" altLang="zh-CN" dirty="0" smtClean="0"/>
              <a:t>1500</a:t>
            </a:r>
            <a:r>
              <a:rPr lang="zh-CN" altLang="en-US" dirty="0" smtClean="0"/>
              <a:t>本。</a:t>
            </a:r>
            <a:endParaRPr lang="en-US" altLang="zh-CN" dirty="0" smtClean="0"/>
          </a:p>
          <a:p>
            <a:r>
              <a:rPr lang="zh-CN" altLang="en-US" dirty="0"/>
              <a:t>俞敏</a:t>
            </a:r>
            <a:r>
              <a:rPr lang="zh-CN" altLang="en-US" dirty="0" smtClean="0"/>
              <a:t>洪建议</a:t>
            </a:r>
            <a:r>
              <a:rPr lang="en-US" altLang="zh-CN" sz="4800" b="1" dirty="0" smtClean="0">
                <a:latin typeface="+mj-ea"/>
                <a:ea typeface="+mj-ea"/>
              </a:rPr>
              <a:t>400</a:t>
            </a:r>
            <a:r>
              <a:rPr lang="zh-CN" altLang="en-US" dirty="0" smtClean="0"/>
              <a:t>本。除了专业， 广泛涉猎。</a:t>
            </a:r>
            <a:endParaRPr lang="en-US" altLang="zh-CN" dirty="0" smtClean="0"/>
          </a:p>
          <a:p>
            <a:r>
              <a:rPr lang="zh-CN" altLang="en-US" dirty="0"/>
              <a:t>励志书籍推荐人物传记， 索书号 </a:t>
            </a:r>
            <a:r>
              <a:rPr lang="en-US" altLang="zh-CN" dirty="0"/>
              <a:t>K81</a:t>
            </a:r>
            <a:r>
              <a:rPr lang="zh-CN" altLang="en-US" dirty="0"/>
              <a:t>大</a:t>
            </a:r>
            <a:r>
              <a:rPr lang="zh-CN" altLang="en-US" dirty="0" smtClean="0"/>
              <a:t>类。</a:t>
            </a:r>
            <a:endParaRPr lang="en-US" altLang="zh-CN" dirty="0"/>
          </a:p>
          <a:p>
            <a:pPr marL="0" indent="0">
              <a:buNone/>
            </a:pPr>
            <a:endParaRPr lang="en-US" altLang="zh-CN" dirty="0"/>
          </a:p>
          <a:p>
            <a:pPr marL="0" indent="0">
              <a:buNone/>
            </a:pPr>
            <a:r>
              <a:rPr lang="zh-CN" altLang="en-US" b="1" dirty="0" smtClean="0"/>
              <a:t>当你每读了</a:t>
            </a:r>
            <a:r>
              <a:rPr lang="en-US" altLang="zh-CN" b="1" dirty="0" smtClean="0"/>
              <a:t>100</a:t>
            </a:r>
            <a:r>
              <a:rPr lang="zh-CN" altLang="en-US" b="1" dirty="0" smtClean="0"/>
              <a:t>本书的时候，你会发现你不同于从前的你， 你会有一个深刻的改变。</a:t>
            </a:r>
            <a:endParaRPr lang="en-US" altLang="zh-CN" b="1" dirty="0" smtClean="0"/>
          </a:p>
        </p:txBody>
      </p:sp>
    </p:spTree>
    <p:extLst>
      <p:ext uri="{BB962C8B-B14F-4D97-AF65-F5344CB8AC3E}">
        <p14:creationId xmlns:p14="http://schemas.microsoft.com/office/powerpoint/2010/main" val="1290814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世界人年均读书</a:t>
            </a:r>
            <a:endParaRPr lang="zh-CN" altLang="en-US"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r>
              <a:rPr lang="zh-CN" altLang="en-US" dirty="0" smtClean="0"/>
              <a:t>大学生是读书的主力军啊， 我们能不能为提升国民平均阅读量做一点贡献！！！</a:t>
            </a:r>
            <a:endParaRPr lang="en-US" altLang="zh-CN" dirty="0" smtClean="0"/>
          </a:p>
          <a:p>
            <a:pPr marL="0" indent="0">
              <a:buNone/>
            </a:pPr>
            <a:r>
              <a:rPr lang="zh-CN" altLang="en-US" dirty="0" smtClean="0"/>
              <a:t>以色列每人平均年读书</a:t>
            </a:r>
            <a:r>
              <a:rPr lang="en-US" altLang="zh-CN" dirty="0" smtClean="0"/>
              <a:t>64</a:t>
            </a:r>
            <a:r>
              <a:rPr lang="zh-CN" altLang="en-US" dirty="0" smtClean="0"/>
              <a:t>本</a:t>
            </a:r>
            <a:endParaRPr lang="en-US" altLang="zh-CN" dirty="0" smtClean="0"/>
          </a:p>
          <a:p>
            <a:pPr marL="0" indent="0">
              <a:buNone/>
            </a:pPr>
            <a:r>
              <a:rPr lang="zh-CN" altLang="en-US" dirty="0" smtClean="0"/>
              <a:t> 俄</a:t>
            </a:r>
            <a:r>
              <a:rPr lang="zh-CN" altLang="en-US" dirty="0"/>
              <a:t>罗</a:t>
            </a:r>
            <a:r>
              <a:rPr lang="zh-CN" altLang="en-US" dirty="0" smtClean="0"/>
              <a:t>斯</a:t>
            </a:r>
            <a:r>
              <a:rPr lang="en-US" altLang="zh-CN" dirty="0" smtClean="0"/>
              <a:t>55</a:t>
            </a:r>
            <a:r>
              <a:rPr lang="zh-CN" altLang="en-US" dirty="0" smtClean="0"/>
              <a:t>本</a:t>
            </a:r>
            <a:endParaRPr lang="en-US" altLang="zh-CN" dirty="0" smtClean="0"/>
          </a:p>
          <a:p>
            <a:pPr marL="0" indent="0">
              <a:buNone/>
            </a:pPr>
            <a:r>
              <a:rPr lang="zh-CN" altLang="en-US" dirty="0" smtClean="0"/>
              <a:t>  日本</a:t>
            </a:r>
            <a:r>
              <a:rPr lang="en-US" altLang="zh-CN" dirty="0" smtClean="0"/>
              <a:t>40</a:t>
            </a:r>
            <a:r>
              <a:rPr lang="zh-CN" altLang="en-US" dirty="0" smtClean="0"/>
              <a:t>本</a:t>
            </a:r>
            <a:endParaRPr lang="en-US" altLang="zh-CN" dirty="0"/>
          </a:p>
          <a:p>
            <a:pPr marL="0" indent="0">
              <a:buNone/>
            </a:pPr>
            <a:r>
              <a:rPr lang="zh-CN" altLang="en-US" dirty="0" smtClean="0"/>
              <a:t>   韩国</a:t>
            </a:r>
            <a:r>
              <a:rPr lang="en-US" altLang="zh-CN" dirty="0" smtClean="0"/>
              <a:t>7</a:t>
            </a:r>
            <a:r>
              <a:rPr lang="zh-CN" altLang="en-US" dirty="0" smtClean="0"/>
              <a:t>本</a:t>
            </a:r>
            <a:endParaRPr lang="en-US" altLang="zh-CN" dirty="0" smtClean="0"/>
          </a:p>
          <a:p>
            <a:pPr marL="0" indent="0">
              <a:buNone/>
            </a:pPr>
            <a:r>
              <a:rPr lang="zh-CN" altLang="en-US" dirty="0" smtClean="0"/>
              <a:t>    中</a:t>
            </a:r>
            <a:r>
              <a:rPr lang="zh-CN" altLang="en-US" dirty="0"/>
              <a:t>国</a:t>
            </a:r>
            <a:r>
              <a:rPr lang="zh-CN" altLang="en-US" dirty="0" smtClean="0"/>
              <a:t>人</a:t>
            </a:r>
            <a:r>
              <a:rPr lang="en-US" altLang="zh-CN" dirty="0" smtClean="0"/>
              <a:t>0.7</a:t>
            </a:r>
            <a:r>
              <a:rPr lang="zh-CN" altLang="en-US" dirty="0" smtClean="0"/>
              <a:t>本</a:t>
            </a:r>
            <a:endParaRPr lang="en-US" altLang="zh-CN" dirty="0" smtClean="0"/>
          </a:p>
          <a:p>
            <a:r>
              <a:rPr lang="en-US" altLang="zh-CN" dirty="0" smtClean="0"/>
              <a:t>Hungary             /500</a:t>
            </a:r>
            <a:r>
              <a:rPr lang="zh-CN" altLang="en-US" dirty="0" smtClean="0"/>
              <a:t>人</a:t>
            </a:r>
            <a:r>
              <a:rPr lang="en-US" altLang="zh-CN" dirty="0" smtClean="0"/>
              <a:t>(</a:t>
            </a:r>
            <a:r>
              <a:rPr lang="zh-CN" altLang="en-US" dirty="0" smtClean="0"/>
              <a:t>诺奖</a:t>
            </a:r>
            <a:r>
              <a:rPr lang="en-US" altLang="zh-CN" dirty="0" smtClean="0"/>
              <a:t>14</a:t>
            </a:r>
            <a:r>
              <a:rPr lang="zh-CN" altLang="en-US" dirty="0" smtClean="0"/>
              <a:t>位</a:t>
            </a:r>
            <a:r>
              <a:rPr lang="en-US" altLang="zh-CN" dirty="0" smtClean="0"/>
              <a:t>)</a:t>
            </a:r>
            <a:r>
              <a:rPr lang="zh-CN" altLang="en-US" dirty="0" smtClean="0"/>
              <a:t>，</a:t>
            </a:r>
            <a:endParaRPr lang="en-US" altLang="zh-CN" dirty="0" smtClean="0"/>
          </a:p>
          <a:p>
            <a:pPr marL="0" indent="0">
              <a:buNone/>
            </a:pPr>
            <a:r>
              <a:rPr lang="en-US" altLang="zh-CN" dirty="0" smtClean="0"/>
              <a:t>     </a:t>
            </a:r>
          </a:p>
          <a:p>
            <a:pPr marL="0" indent="0">
              <a:buNone/>
            </a:pPr>
            <a:endParaRPr lang="en-US" altLang="zh-CN" dirty="0"/>
          </a:p>
          <a:p>
            <a:pPr marL="0" indent="0">
              <a:buNone/>
            </a:pPr>
            <a:r>
              <a:rPr lang="en-US" altLang="zh-CN" dirty="0" smtClean="0"/>
              <a:t>    china          /45.9</a:t>
            </a:r>
            <a:r>
              <a:rPr lang="zh-CN" altLang="en-US" dirty="0" smtClean="0"/>
              <a:t>万人</a:t>
            </a:r>
            <a:r>
              <a:rPr lang="zh-CN" altLang="en-US"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598" y="4395918"/>
            <a:ext cx="914399" cy="95238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7537" y="5421569"/>
            <a:ext cx="723900" cy="723779"/>
          </a:xfrm>
          <a:prstGeom prst="rect">
            <a:avLst/>
          </a:prstGeom>
        </p:spPr>
      </p:pic>
    </p:spTree>
    <p:extLst>
      <p:ext uri="{BB962C8B-B14F-4D97-AF65-F5344CB8AC3E}">
        <p14:creationId xmlns:p14="http://schemas.microsoft.com/office/powerpoint/2010/main" val="2293478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Questions</a:t>
            </a:r>
            <a:endParaRPr lang="en-US" dirty="0"/>
          </a:p>
        </p:txBody>
      </p:sp>
      <p:sp>
        <p:nvSpPr>
          <p:cNvPr id="3" name="Content Placeholder 2"/>
          <p:cNvSpPr>
            <a:spLocks noGrp="1"/>
          </p:cNvSpPr>
          <p:nvPr>
            <p:ph idx="1"/>
          </p:nvPr>
        </p:nvSpPr>
        <p:spPr/>
        <p:txBody>
          <a:bodyPr/>
          <a:lstStyle/>
          <a:p>
            <a:endParaRPr lang="en-US" altLang="zh-CN" dirty="0" smtClean="0"/>
          </a:p>
          <a:p>
            <a:r>
              <a:rPr lang="zh-CN" altLang="en-US" dirty="0"/>
              <a:t>大</a:t>
            </a:r>
            <a:r>
              <a:rPr lang="zh-CN" altLang="en-US" dirty="0" smtClean="0"/>
              <a:t>学本科四年， 你打算看一本英文原版教材吗？</a:t>
            </a:r>
            <a:endParaRPr lang="en-US" altLang="zh-CN" dirty="0" smtClean="0"/>
          </a:p>
          <a:p>
            <a:r>
              <a:rPr lang="zh-CN" altLang="en-US" dirty="0"/>
              <a:t>大</a:t>
            </a:r>
            <a:r>
              <a:rPr lang="zh-CN" altLang="en-US" dirty="0" smtClean="0"/>
              <a:t>学本科四年， 你打算看一本英文原版图书吗？专业的或是非专业的。</a:t>
            </a:r>
            <a:endParaRPr lang="en-US" dirty="0"/>
          </a:p>
          <a:p>
            <a:endParaRPr lang="en-US" dirty="0"/>
          </a:p>
        </p:txBody>
      </p:sp>
    </p:spTree>
    <p:extLst>
      <p:ext uri="{BB962C8B-B14F-4D97-AF65-F5344CB8AC3E}">
        <p14:creationId xmlns:p14="http://schemas.microsoft.com/office/powerpoint/2010/main" val="13833775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如何申请奖学金</a:t>
            </a:r>
            <a:endParaRPr lang="zh-CN" altLang="en-US" dirty="0"/>
          </a:p>
        </p:txBody>
      </p:sp>
      <p:sp>
        <p:nvSpPr>
          <p:cNvPr id="3" name="Content Placeholder 2"/>
          <p:cNvSpPr>
            <a:spLocks noGrp="1"/>
          </p:cNvSpPr>
          <p:nvPr>
            <p:ph idx="1"/>
          </p:nvPr>
        </p:nvSpPr>
        <p:spPr/>
        <p:txBody>
          <a:bodyPr/>
          <a:lstStyle/>
          <a:p>
            <a:r>
              <a:rPr lang="en-US" altLang="zh-CN" dirty="0" smtClean="0"/>
              <a:t>TOEFL</a:t>
            </a:r>
            <a:r>
              <a:rPr lang="zh-CN" altLang="en-US" dirty="0"/>
              <a:t>成</a:t>
            </a:r>
            <a:r>
              <a:rPr lang="zh-CN" altLang="en-US" dirty="0" smtClean="0"/>
              <a:t>绩</a:t>
            </a:r>
            <a:r>
              <a:rPr lang="en-US" altLang="zh-CN" dirty="0" smtClean="0"/>
              <a:t>, GRE</a:t>
            </a:r>
            <a:r>
              <a:rPr lang="zh-CN" altLang="en-US" dirty="0" smtClean="0"/>
              <a:t>成绩</a:t>
            </a:r>
            <a:r>
              <a:rPr lang="zh-CN" altLang="en-US" dirty="0"/>
              <a:t>拿高分</a:t>
            </a:r>
            <a:endParaRPr lang="en-US" altLang="zh-CN" dirty="0" smtClean="0"/>
          </a:p>
          <a:p>
            <a:r>
              <a:rPr lang="zh-CN" altLang="en-US" dirty="0" smtClean="0"/>
              <a:t>专</a:t>
            </a:r>
            <a:r>
              <a:rPr lang="zh-CN" altLang="en-US" dirty="0"/>
              <a:t>业准</a:t>
            </a:r>
            <a:r>
              <a:rPr lang="zh-CN" altLang="en-US" dirty="0" smtClean="0"/>
              <a:t>备，自己开发过项目。学计算机的在这方面很有优势。</a:t>
            </a:r>
            <a:endParaRPr lang="en-US" altLang="zh-CN" dirty="0" smtClean="0"/>
          </a:p>
          <a:p>
            <a:r>
              <a:rPr lang="zh-CN" altLang="en-US" dirty="0" smtClean="0"/>
              <a:t>本科</a:t>
            </a:r>
            <a:r>
              <a:rPr lang="en-US" altLang="zh-CN" dirty="0" smtClean="0"/>
              <a:t>GPA3.0</a:t>
            </a:r>
            <a:r>
              <a:rPr lang="zh-CN" altLang="en-US" dirty="0" smtClean="0"/>
              <a:t>以上方可申请硕士研究生；硕士研究生</a:t>
            </a:r>
            <a:r>
              <a:rPr lang="en-US" altLang="zh-CN" dirty="0" smtClean="0"/>
              <a:t>GPA3.5</a:t>
            </a:r>
            <a:r>
              <a:rPr lang="zh-CN" altLang="en-US" dirty="0" smtClean="0"/>
              <a:t>以上方可申请博士研究生。</a:t>
            </a:r>
            <a:endParaRPr lang="en-US" altLang="zh-CN" dirty="0" smtClean="0"/>
          </a:p>
          <a:p>
            <a:r>
              <a:rPr lang="zh-CN" altLang="en-US" dirty="0"/>
              <a:t>帮导师做</a:t>
            </a:r>
            <a:r>
              <a:rPr lang="zh-CN" altLang="en-US" dirty="0" smtClean="0"/>
              <a:t>项目</a:t>
            </a:r>
            <a:endParaRPr lang="en-US" altLang="zh-CN" dirty="0"/>
          </a:p>
          <a:p>
            <a:endParaRPr lang="zh-CN" altLang="en-US" dirty="0"/>
          </a:p>
        </p:txBody>
      </p:sp>
    </p:spTree>
    <p:extLst>
      <p:ext uri="{BB962C8B-B14F-4D97-AF65-F5344CB8AC3E}">
        <p14:creationId xmlns:p14="http://schemas.microsoft.com/office/powerpoint/2010/main" val="33885952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留学的收获</a:t>
            </a:r>
            <a:endParaRPr lang="zh-CN" altLang="en-US" dirty="0"/>
          </a:p>
        </p:txBody>
      </p:sp>
      <p:sp>
        <p:nvSpPr>
          <p:cNvPr id="3" name="Content Placeholder 2"/>
          <p:cNvSpPr>
            <a:spLocks noGrp="1"/>
          </p:cNvSpPr>
          <p:nvPr>
            <p:ph idx="1"/>
          </p:nvPr>
        </p:nvSpPr>
        <p:spPr>
          <a:xfrm>
            <a:off x="533400" y="1371600"/>
            <a:ext cx="8229600" cy="4525963"/>
          </a:xfrm>
        </p:spPr>
        <p:txBody>
          <a:bodyPr>
            <a:normAutofit/>
          </a:bodyPr>
          <a:lstStyle/>
          <a:p>
            <a:r>
              <a:rPr lang="zh-CN" altLang="en-US" dirty="0" smtClean="0"/>
              <a:t>了解了美国的教育体制</a:t>
            </a:r>
            <a:endParaRPr lang="en-US" altLang="zh-CN" dirty="0" smtClean="0"/>
          </a:p>
          <a:p>
            <a:pPr marL="0" indent="0">
              <a:buNone/>
            </a:pPr>
            <a:r>
              <a:rPr lang="en-US" altLang="zh-CN" dirty="0" smtClean="0"/>
              <a:t>---</a:t>
            </a:r>
            <a:r>
              <a:rPr lang="zh-CN" altLang="en-US" dirty="0" smtClean="0"/>
              <a:t>美</a:t>
            </a:r>
            <a:r>
              <a:rPr lang="zh-CN" altLang="en-US" dirty="0"/>
              <a:t>国的大学教育学习强度相当于中国的高中， </a:t>
            </a:r>
            <a:r>
              <a:rPr lang="en-US" altLang="zh-CN" dirty="0"/>
              <a:t>GPA</a:t>
            </a:r>
            <a:r>
              <a:rPr lang="zh-CN" altLang="en-US" dirty="0"/>
              <a:t>是一个很严格地指</a:t>
            </a:r>
            <a:r>
              <a:rPr lang="zh-CN" altLang="en-US" dirty="0" smtClean="0"/>
              <a:t>标。</a:t>
            </a:r>
            <a:endParaRPr lang="en-US" altLang="zh-CN" dirty="0" smtClean="0"/>
          </a:p>
          <a:p>
            <a:pPr marL="0" indent="0">
              <a:buNone/>
            </a:pPr>
            <a:r>
              <a:rPr lang="zh-CN" altLang="en-US" dirty="0"/>
              <a:t>每</a:t>
            </a:r>
            <a:r>
              <a:rPr lang="zh-CN" altLang="en-US" dirty="0" smtClean="0"/>
              <a:t>天考虑的是作业不能失败，论文怎么写？</a:t>
            </a:r>
            <a:endParaRPr lang="en-US" altLang="zh-CN" dirty="0" smtClean="0"/>
          </a:p>
          <a:p>
            <a:pPr marL="0" indent="0">
              <a:buNone/>
            </a:pPr>
            <a:r>
              <a:rPr lang="en-US" altLang="zh-CN" dirty="0" smtClean="0"/>
              <a:t>---</a:t>
            </a:r>
            <a:r>
              <a:rPr lang="zh-CN" altLang="en-US" dirty="0" smtClean="0"/>
              <a:t>教</a:t>
            </a:r>
            <a:r>
              <a:rPr lang="zh-CN" altLang="en-US" dirty="0"/>
              <a:t>授治</a:t>
            </a:r>
            <a:r>
              <a:rPr lang="zh-CN" altLang="en-US" dirty="0" smtClean="0"/>
              <a:t>校</a:t>
            </a:r>
            <a:r>
              <a:rPr lang="zh-CN" altLang="en-US" dirty="0"/>
              <a:t>，</a:t>
            </a:r>
            <a:r>
              <a:rPr lang="zh-CN" altLang="en-US" dirty="0" smtClean="0"/>
              <a:t>尊重学生</a:t>
            </a:r>
            <a:endParaRPr lang="en-US" altLang="zh-CN" dirty="0" smtClean="0"/>
          </a:p>
          <a:p>
            <a:pPr marL="0" indent="0">
              <a:buNone/>
            </a:pPr>
            <a:r>
              <a:rPr lang="en-US" altLang="zh-CN" dirty="0" smtClean="0"/>
              <a:t>---</a:t>
            </a:r>
            <a:r>
              <a:rPr lang="zh-CN" altLang="en-US" dirty="0" smtClean="0"/>
              <a:t>成熟的数字化校园和教学体系</a:t>
            </a:r>
            <a:endParaRPr lang="en-US" altLang="zh-CN" dirty="0" smtClean="0"/>
          </a:p>
          <a:p>
            <a:pPr marL="0" indent="0">
              <a:buNone/>
            </a:pPr>
            <a:r>
              <a:rPr lang="en-US" altLang="zh-CN" dirty="0" smtClean="0"/>
              <a:t>---</a:t>
            </a:r>
            <a:r>
              <a:rPr lang="zh-CN" altLang="en-US" dirty="0" smtClean="0"/>
              <a:t>优质的校园生活服务</a:t>
            </a:r>
            <a:endParaRPr lang="en-US" altLang="zh-CN" dirty="0" smtClean="0"/>
          </a:p>
          <a:p>
            <a:pPr marL="0" indent="0">
              <a:buNone/>
            </a:pPr>
            <a:endParaRPr lang="en-US" altLang="zh-CN" dirty="0" smtClean="0"/>
          </a:p>
          <a:p>
            <a:pPr marL="0" indent="0">
              <a:buNone/>
            </a:pPr>
            <a:endParaRPr lang="zh-CN" altLang="en-US" dirty="0"/>
          </a:p>
        </p:txBody>
      </p:sp>
    </p:spTree>
    <p:extLst>
      <p:ext uri="{BB962C8B-B14F-4D97-AF65-F5344CB8AC3E}">
        <p14:creationId xmlns:p14="http://schemas.microsoft.com/office/powerpoint/2010/main" val="23806334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蒙古学</a:t>
            </a:r>
          </a:p>
        </p:txBody>
      </p:sp>
      <p:sp>
        <p:nvSpPr>
          <p:cNvPr id="3" name="Content Placeholder 2"/>
          <p:cNvSpPr>
            <a:spLocks noGrp="1"/>
          </p:cNvSpPr>
          <p:nvPr>
            <p:ph idx="1"/>
          </p:nvPr>
        </p:nvSpPr>
        <p:spPr>
          <a:xfrm>
            <a:off x="457200" y="1600200"/>
            <a:ext cx="8229600" cy="4953000"/>
          </a:xfrm>
        </p:spPr>
        <p:txBody>
          <a:bodyPr>
            <a:normAutofit fontScale="55000" lnSpcReduction="20000"/>
          </a:bodyPr>
          <a:lstStyle/>
          <a:p>
            <a:r>
              <a:rPr lang="en-US" altLang="zh-CN" dirty="0" smtClean="0"/>
              <a:t>The Mongolian Society </a:t>
            </a:r>
            <a:r>
              <a:rPr lang="zh-CN" altLang="en-US" dirty="0" smtClean="0"/>
              <a:t>美国蒙古学学会</a:t>
            </a:r>
            <a:endParaRPr lang="en-US" altLang="zh-CN" dirty="0" smtClean="0"/>
          </a:p>
          <a:p>
            <a:pPr marL="0" indent="0">
              <a:buNone/>
            </a:pPr>
            <a:r>
              <a:rPr lang="en-US" altLang="zh-CN" dirty="0" smtClean="0">
                <a:hlinkClick r:id="rId2"/>
              </a:rPr>
              <a:t>http</a:t>
            </a:r>
            <a:r>
              <a:rPr lang="en-US" altLang="zh-CN" dirty="0">
                <a:hlinkClick r:id="rId2"/>
              </a:rPr>
              <a:t>://mongoliasociety.org</a:t>
            </a:r>
            <a:r>
              <a:rPr lang="en-US" altLang="zh-CN" dirty="0" smtClean="0">
                <a:hlinkClick r:id="rId2"/>
              </a:rPr>
              <a:t>/</a:t>
            </a:r>
            <a:endParaRPr lang="en-US" altLang="zh-CN" dirty="0" smtClean="0"/>
          </a:p>
          <a:p>
            <a:r>
              <a:rPr lang="en-US" altLang="zh-CN" dirty="0" smtClean="0"/>
              <a:t>American Center for Mongolian Studies </a:t>
            </a:r>
            <a:r>
              <a:rPr lang="zh-CN" altLang="en-US" dirty="0" smtClean="0"/>
              <a:t>美国蒙古学中心</a:t>
            </a:r>
            <a:endParaRPr lang="en-US" altLang="zh-CN" dirty="0" smtClean="0"/>
          </a:p>
          <a:p>
            <a:pPr marL="0" indent="0">
              <a:buNone/>
            </a:pPr>
            <a:r>
              <a:rPr lang="en-US" altLang="zh-CN" dirty="0" smtClean="0">
                <a:hlinkClick r:id="rId3"/>
              </a:rPr>
              <a:t>http</a:t>
            </a:r>
            <a:r>
              <a:rPr lang="en-US" altLang="zh-CN" dirty="0">
                <a:hlinkClick r:id="rId3"/>
              </a:rPr>
              <a:t>://</a:t>
            </a:r>
            <a:r>
              <a:rPr lang="en-US" altLang="zh-CN" dirty="0" smtClean="0">
                <a:hlinkClick r:id="rId3"/>
              </a:rPr>
              <a:t>mongoliacenter.org/index.php?option=com_frontpage&amp;Itemid=1</a:t>
            </a:r>
            <a:endParaRPr lang="en-US" altLang="zh-CN" dirty="0" smtClean="0"/>
          </a:p>
          <a:p>
            <a:r>
              <a:rPr lang="en-US" altLang="zh-CN" dirty="0" err="1" smtClean="0"/>
              <a:t>Chinggis</a:t>
            </a:r>
            <a:r>
              <a:rPr lang="en-US" altLang="zh-CN" dirty="0" smtClean="0"/>
              <a:t> Khan Foundation </a:t>
            </a:r>
            <a:r>
              <a:rPr lang="zh-CN" altLang="en-US" dirty="0" smtClean="0"/>
              <a:t>美国成吉思汗基金会</a:t>
            </a:r>
            <a:endParaRPr lang="en-US" altLang="zh-CN" dirty="0" smtClean="0"/>
          </a:p>
          <a:p>
            <a:pPr marL="0" indent="0">
              <a:buNone/>
            </a:pPr>
            <a:r>
              <a:rPr lang="en-US" altLang="zh-CN" dirty="0">
                <a:hlinkClick r:id="rId4"/>
              </a:rPr>
              <a:t>http://www.zoominfo.com/s/#!</a:t>
            </a:r>
            <a:r>
              <a:rPr lang="en-US" altLang="zh-CN" dirty="0" smtClean="0">
                <a:hlinkClick r:id="rId4"/>
              </a:rPr>
              <a:t>search/profile/company?companyId=345799381&amp;targetid=profile</a:t>
            </a:r>
            <a:endParaRPr lang="en-US" altLang="zh-CN" dirty="0" smtClean="0"/>
          </a:p>
          <a:p>
            <a:r>
              <a:rPr lang="en-US" altLang="zh-CN" dirty="0" smtClean="0"/>
              <a:t>Mongol Heritage Foundation </a:t>
            </a:r>
            <a:r>
              <a:rPr lang="zh-CN" altLang="en-US" dirty="0" smtClean="0"/>
              <a:t>蒙古遗产基金会</a:t>
            </a:r>
            <a:endParaRPr lang="en-US" altLang="zh-CN" dirty="0" smtClean="0"/>
          </a:p>
          <a:p>
            <a:pPr marL="0" indent="0">
              <a:buNone/>
            </a:pPr>
            <a:r>
              <a:rPr lang="en-US" altLang="zh-CN" dirty="0">
                <a:hlinkClick r:id="rId5"/>
              </a:rPr>
              <a:t>http://mongolheritagefoundation.com</a:t>
            </a:r>
            <a:r>
              <a:rPr lang="en-US" altLang="zh-CN" dirty="0" smtClean="0">
                <a:hlinkClick r:id="rId5"/>
              </a:rPr>
              <a:t>/</a:t>
            </a:r>
            <a:endParaRPr lang="en-US" altLang="zh-CN" dirty="0" smtClean="0"/>
          </a:p>
          <a:p>
            <a:r>
              <a:rPr lang="en-US" altLang="zh-CN" dirty="0" smtClean="0"/>
              <a:t>Department of Central Eurasian Studies, Indiana University Bloomington, Indiana. </a:t>
            </a:r>
            <a:r>
              <a:rPr lang="zh-CN" altLang="en-US" dirty="0"/>
              <a:t>印第安</a:t>
            </a:r>
            <a:r>
              <a:rPr lang="zh-CN" altLang="en-US" dirty="0" smtClean="0"/>
              <a:t>纳州立大学，蒙古语专业</a:t>
            </a:r>
            <a:endParaRPr lang="en-US" altLang="zh-CN" dirty="0" smtClean="0"/>
          </a:p>
          <a:p>
            <a:pPr marL="0" indent="0">
              <a:buNone/>
            </a:pPr>
            <a:r>
              <a:rPr lang="en-US" altLang="zh-CN" dirty="0">
                <a:hlinkClick r:id="rId6"/>
              </a:rPr>
              <a:t>http://www.indiana.edu/~ceus/_</a:t>
            </a:r>
            <a:r>
              <a:rPr lang="en-US" altLang="zh-CN" dirty="0" smtClean="0">
                <a:hlinkClick r:id="rId6"/>
              </a:rPr>
              <a:t>undergraduates/mongolian.shtml</a:t>
            </a:r>
            <a:endParaRPr lang="en-US" altLang="zh-CN" dirty="0" smtClean="0"/>
          </a:p>
          <a:p>
            <a:r>
              <a:rPr lang="en-US" altLang="zh-CN" dirty="0" smtClean="0"/>
              <a:t>Harvard University, the Graduate </a:t>
            </a:r>
            <a:r>
              <a:rPr lang="en-US" altLang="zh-CN" dirty="0"/>
              <a:t>S</a:t>
            </a:r>
            <a:r>
              <a:rPr lang="en-US" altLang="zh-CN" dirty="0" smtClean="0"/>
              <a:t>chool of Arts and Sciences, </a:t>
            </a:r>
            <a:r>
              <a:rPr lang="zh-CN" altLang="en-US" dirty="0" smtClean="0"/>
              <a:t>哈佛大学人文学院</a:t>
            </a:r>
            <a:endParaRPr lang="en-US" altLang="zh-CN" dirty="0" smtClean="0"/>
          </a:p>
          <a:p>
            <a:pPr marL="0" indent="0">
              <a:buNone/>
            </a:pPr>
            <a:r>
              <a:rPr lang="en-US" altLang="zh-CN" dirty="0" smtClean="0"/>
              <a:t>Programs of Study: Inner Asia and Altaic Studies </a:t>
            </a:r>
            <a:r>
              <a:rPr lang="zh-CN" altLang="en-US" dirty="0" smtClean="0"/>
              <a:t>研究生项目：内亚和阿尔泰研究</a:t>
            </a:r>
            <a:endParaRPr lang="en-US" altLang="zh-CN" dirty="0" smtClean="0"/>
          </a:p>
          <a:p>
            <a:pPr marL="0" indent="0">
              <a:buNone/>
            </a:pPr>
            <a:r>
              <a:rPr lang="en-US" altLang="zh-CN" smtClean="0">
                <a:hlinkClick r:id="rId7"/>
              </a:rPr>
              <a:t>http</a:t>
            </a:r>
            <a:r>
              <a:rPr lang="en-US" altLang="zh-CN">
                <a:hlinkClick r:id="rId7"/>
              </a:rPr>
              <a:t>://</a:t>
            </a:r>
            <a:r>
              <a:rPr lang="en-US" altLang="zh-CN" smtClean="0">
                <a:hlinkClick r:id="rId7"/>
              </a:rPr>
              <a:t>gsas.harvard.edu/programs_of_study/inner_asian_and_altaic_studies.php</a:t>
            </a:r>
            <a:endParaRPr lang="en-US" altLang="zh-CN" smtClean="0"/>
          </a:p>
          <a:p>
            <a:pPr marL="0" indent="0">
              <a:buNone/>
            </a:pPr>
            <a:endParaRPr lang="en-US" altLang="zh-CN" dirty="0" smtClean="0"/>
          </a:p>
          <a:p>
            <a:pPr marL="0" indent="0">
              <a:buNone/>
            </a:pPr>
            <a:endParaRPr lang="en-US" altLang="zh-CN" dirty="0" smtClean="0"/>
          </a:p>
          <a:p>
            <a:endParaRPr lang="en-US" altLang="zh-CN" dirty="0" smtClean="0"/>
          </a:p>
          <a:p>
            <a:pPr marL="0" indent="0">
              <a:buNone/>
            </a:pPr>
            <a:endParaRPr lang="en-US" altLang="zh-CN" dirty="0" smtClean="0"/>
          </a:p>
          <a:p>
            <a:pPr marL="0" indent="0">
              <a:buNone/>
            </a:pPr>
            <a:endParaRPr lang="zh-CN" altLang="en-US" dirty="0"/>
          </a:p>
        </p:txBody>
      </p:sp>
    </p:spTree>
    <p:extLst>
      <p:ext uri="{BB962C8B-B14F-4D97-AF65-F5344CB8AC3E}">
        <p14:creationId xmlns:p14="http://schemas.microsoft.com/office/powerpoint/2010/main" val="36369933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英语专业</a:t>
            </a:r>
            <a:endParaRPr lang="zh-CN" altLang="en-US" dirty="0"/>
          </a:p>
        </p:txBody>
      </p:sp>
      <p:sp>
        <p:nvSpPr>
          <p:cNvPr id="3" name="Content Placeholder 2"/>
          <p:cNvSpPr>
            <a:spLocks noGrp="1"/>
          </p:cNvSpPr>
          <p:nvPr>
            <p:ph idx="1"/>
          </p:nvPr>
        </p:nvSpPr>
        <p:spPr/>
        <p:txBody>
          <a:bodyPr/>
          <a:lstStyle/>
          <a:p>
            <a:r>
              <a:rPr lang="zh-CN" altLang="en-US" dirty="0" smtClean="0"/>
              <a:t>图书馆， 东亚图书馆</a:t>
            </a:r>
            <a:endParaRPr lang="en-US" altLang="zh-CN" dirty="0" smtClean="0"/>
          </a:p>
          <a:p>
            <a:r>
              <a:rPr lang="zh-CN" altLang="en-US" dirty="0"/>
              <a:t>护</a:t>
            </a:r>
            <a:r>
              <a:rPr lang="zh-CN" altLang="en-US" dirty="0" smtClean="0"/>
              <a:t>士</a:t>
            </a:r>
            <a:endParaRPr lang="en-US" altLang="zh-CN" dirty="0" smtClean="0"/>
          </a:p>
          <a:p>
            <a:r>
              <a:rPr lang="zh-CN" altLang="en-US" dirty="0"/>
              <a:t>计算</a:t>
            </a:r>
            <a:r>
              <a:rPr lang="zh-CN" altLang="en-US" dirty="0" smtClean="0"/>
              <a:t>机</a:t>
            </a:r>
            <a:endParaRPr lang="en-US" altLang="zh-CN" dirty="0" smtClean="0"/>
          </a:p>
          <a:p>
            <a:r>
              <a:rPr lang="zh-CN" altLang="en-US" dirty="0"/>
              <a:t>教育</a:t>
            </a:r>
            <a:r>
              <a:rPr lang="zh-CN" altLang="en-US" dirty="0" smtClean="0"/>
              <a:t>学  可教中文， 开办英语培训学校（针对中国留学生）</a:t>
            </a:r>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zh-CN" altLang="en-US" dirty="0"/>
          </a:p>
        </p:txBody>
      </p:sp>
    </p:spTree>
    <p:extLst>
      <p:ext uri="{BB962C8B-B14F-4D97-AF65-F5344CB8AC3E}">
        <p14:creationId xmlns:p14="http://schemas.microsoft.com/office/powerpoint/2010/main" val="1710848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计算机专业</a:t>
            </a:r>
            <a:endParaRPr lang="zh-CN" altLang="en-US" dirty="0"/>
          </a:p>
        </p:txBody>
      </p:sp>
      <p:sp>
        <p:nvSpPr>
          <p:cNvPr id="3" name="Content Placeholder 2"/>
          <p:cNvSpPr>
            <a:spLocks noGrp="1"/>
          </p:cNvSpPr>
          <p:nvPr>
            <p:ph idx="1"/>
          </p:nvPr>
        </p:nvSpPr>
        <p:spPr/>
        <p:txBody>
          <a:bodyPr/>
          <a:lstStyle/>
          <a:p>
            <a:r>
              <a:rPr lang="en-US" altLang="zh-CN" dirty="0" smtClean="0"/>
              <a:t>Big data</a:t>
            </a:r>
          </a:p>
          <a:p>
            <a:r>
              <a:rPr lang="en-US" altLang="zh-CN" dirty="0" smtClean="0"/>
              <a:t>Computer security (cybersecurity/IT security)</a:t>
            </a:r>
          </a:p>
          <a:p>
            <a:endParaRPr lang="en-US" altLang="zh-CN" dirty="0"/>
          </a:p>
          <a:p>
            <a:pPr marL="0" indent="0">
              <a:buNone/>
            </a:pPr>
            <a:r>
              <a:rPr lang="en-US" altLang="zh-CN" dirty="0" smtClean="0"/>
              <a:t>                                </a:t>
            </a:r>
            <a:r>
              <a:rPr lang="en-US" altLang="zh-CN" sz="5400" b="1" dirty="0" smtClean="0">
                <a:latin typeface="Arial Rounded MT Bold" panose="020F0704030504030204" pitchFamily="34" charset="0"/>
              </a:rPr>
              <a:t>DIY</a:t>
            </a:r>
            <a:endParaRPr lang="zh-CN" altLang="en-US" sz="5400" b="1" dirty="0">
              <a:latin typeface="Arial Rounded MT Bold" panose="020F0704030504030204" pitchFamily="34" charset="0"/>
            </a:endParaRPr>
          </a:p>
        </p:txBody>
      </p:sp>
    </p:spTree>
    <p:extLst>
      <p:ext uri="{BB962C8B-B14F-4D97-AF65-F5344CB8AC3E}">
        <p14:creationId xmlns:p14="http://schemas.microsoft.com/office/powerpoint/2010/main" val="8191455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文史哲专业</a:t>
            </a:r>
            <a:endParaRPr lang="zh-CN" altLang="en-US" dirty="0"/>
          </a:p>
        </p:txBody>
      </p:sp>
      <p:sp>
        <p:nvSpPr>
          <p:cNvPr id="3" name="Content Placeholder 2"/>
          <p:cNvSpPr>
            <a:spLocks noGrp="1"/>
          </p:cNvSpPr>
          <p:nvPr>
            <p:ph idx="1"/>
          </p:nvPr>
        </p:nvSpPr>
        <p:spPr/>
        <p:txBody>
          <a:bodyPr/>
          <a:lstStyle/>
          <a:p>
            <a:r>
              <a:rPr lang="zh-CN" altLang="en-US" dirty="0"/>
              <a:t>相</a:t>
            </a:r>
            <a:r>
              <a:rPr lang="zh-CN" altLang="en-US" dirty="0" smtClean="0"/>
              <a:t>关专业</a:t>
            </a:r>
            <a:endParaRPr lang="en-US" altLang="zh-CN" dirty="0" smtClean="0"/>
          </a:p>
          <a:p>
            <a:pPr marL="0" indent="0">
              <a:buNone/>
            </a:pPr>
            <a:r>
              <a:rPr lang="en-US" altLang="zh-CN" dirty="0" smtClean="0"/>
              <a:t>-</a:t>
            </a:r>
            <a:r>
              <a:rPr lang="zh-CN" altLang="en-US" dirty="0" smtClean="0"/>
              <a:t>东亚研究</a:t>
            </a:r>
            <a:endParaRPr lang="en-US" altLang="zh-CN" dirty="0" smtClean="0"/>
          </a:p>
          <a:p>
            <a:pPr marL="0" indent="0">
              <a:buNone/>
            </a:pPr>
            <a:r>
              <a:rPr lang="en-US" altLang="zh-CN" dirty="0" smtClean="0"/>
              <a:t>-</a:t>
            </a:r>
            <a:r>
              <a:rPr lang="zh-CN" altLang="en-US" dirty="0" smtClean="0"/>
              <a:t>东</a:t>
            </a:r>
            <a:r>
              <a:rPr lang="zh-CN" altLang="en-US" dirty="0"/>
              <a:t>北</a:t>
            </a:r>
            <a:r>
              <a:rPr lang="zh-CN" altLang="en-US" dirty="0" smtClean="0"/>
              <a:t>亚研究</a:t>
            </a:r>
            <a:endParaRPr lang="en-US" altLang="zh-CN" dirty="0" smtClean="0"/>
          </a:p>
          <a:p>
            <a:pPr marL="0" indent="0">
              <a:buNone/>
            </a:pPr>
            <a:r>
              <a:rPr lang="en-US" altLang="zh-CN" dirty="0" smtClean="0"/>
              <a:t>-</a:t>
            </a:r>
            <a:r>
              <a:rPr lang="zh-CN" altLang="en-US" dirty="0" smtClean="0"/>
              <a:t>欧亚研究</a:t>
            </a:r>
            <a:endParaRPr lang="zh-CN" altLang="en-US" dirty="0"/>
          </a:p>
        </p:txBody>
      </p:sp>
    </p:spTree>
    <p:extLst>
      <p:ext uri="{BB962C8B-B14F-4D97-AF65-F5344CB8AC3E}">
        <p14:creationId xmlns:p14="http://schemas.microsoft.com/office/powerpoint/2010/main" val="35409974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理工类专业</a:t>
            </a:r>
            <a:endParaRPr lang="zh-CN" altLang="en-US" dirty="0"/>
          </a:p>
        </p:txBody>
      </p:sp>
      <p:sp>
        <p:nvSpPr>
          <p:cNvPr id="3" name="Content Placeholder 2"/>
          <p:cNvSpPr>
            <a:spLocks noGrp="1"/>
          </p:cNvSpPr>
          <p:nvPr>
            <p:ph idx="1"/>
          </p:nvPr>
        </p:nvSpPr>
        <p:spPr/>
        <p:txBody>
          <a:bodyPr/>
          <a:lstStyle/>
          <a:p>
            <a:r>
              <a:rPr lang="zh-CN" altLang="en-US" dirty="0" smtClean="0"/>
              <a:t>交叉学科</a:t>
            </a:r>
            <a:endParaRPr lang="en-US" altLang="zh-CN" dirty="0" smtClean="0"/>
          </a:p>
          <a:p>
            <a:pPr marL="0" indent="0">
              <a:buNone/>
            </a:pPr>
            <a:r>
              <a:rPr lang="zh-CN" altLang="en-US" dirty="0" smtClean="0"/>
              <a:t>物理</a:t>
            </a:r>
            <a:r>
              <a:rPr lang="en-US" altLang="zh-CN" dirty="0" smtClean="0"/>
              <a:t>-</a:t>
            </a:r>
            <a:r>
              <a:rPr lang="zh-CN" altLang="en-US" dirty="0" smtClean="0"/>
              <a:t>物理化学</a:t>
            </a:r>
            <a:r>
              <a:rPr lang="en-US" altLang="zh-CN" dirty="0" smtClean="0"/>
              <a:t>-</a:t>
            </a:r>
            <a:r>
              <a:rPr lang="zh-CN" altLang="en-US" dirty="0" smtClean="0"/>
              <a:t>生物化学</a:t>
            </a:r>
            <a:r>
              <a:rPr lang="en-US" altLang="zh-CN" dirty="0" smtClean="0"/>
              <a:t>-</a:t>
            </a:r>
            <a:r>
              <a:rPr lang="zh-CN" altLang="en-US" dirty="0" smtClean="0"/>
              <a:t>军事医学化学</a:t>
            </a:r>
            <a:r>
              <a:rPr lang="en-US" altLang="zh-CN" dirty="0" smtClean="0"/>
              <a:t>-</a:t>
            </a:r>
            <a:r>
              <a:rPr lang="zh-CN" altLang="en-US" dirty="0" smtClean="0"/>
              <a:t>计算机应用</a:t>
            </a:r>
            <a:endParaRPr lang="zh-CN" altLang="en-US" dirty="0"/>
          </a:p>
        </p:txBody>
      </p:sp>
    </p:spTree>
    <p:extLst>
      <p:ext uri="{BB962C8B-B14F-4D97-AF65-F5344CB8AC3E}">
        <p14:creationId xmlns:p14="http://schemas.microsoft.com/office/powerpoint/2010/main" val="1892981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457200" y="228600"/>
            <a:ext cx="2984076" cy="670231"/>
          </a:xfrm>
        </p:spPr>
        <p:txBody>
          <a:bodyPr>
            <a:normAutofit/>
          </a:bodyPr>
          <a:lstStyle/>
          <a:p>
            <a:r>
              <a:rPr lang="zh-CN" altLang="en-US" dirty="0"/>
              <a:t>策划此次讲座</a:t>
            </a:r>
            <a:r>
              <a:rPr lang="zh-CN" altLang="en-US" dirty="0" smtClean="0"/>
              <a:t>的起因</a:t>
            </a:r>
            <a:endParaRPr lang="zh-CN" altLang="en-US" dirty="0"/>
          </a:p>
        </p:txBody>
      </p:sp>
      <p:sp>
        <p:nvSpPr>
          <p:cNvPr id="3" name="Content Placeholder 2"/>
          <p:cNvSpPr>
            <a:spLocks noGrp="1"/>
          </p:cNvSpPr>
          <p:nvPr>
            <p:ph idx="1"/>
          </p:nvPr>
        </p:nvSpPr>
        <p:spPr>
          <a:xfrm>
            <a:off x="4038600" y="273050"/>
            <a:ext cx="4648200" cy="5853113"/>
          </a:xfrm>
        </p:spPr>
        <p:txBody>
          <a:bodyPr>
            <a:normAutofit fontScale="55000" lnSpcReduction="20000"/>
          </a:bodyPr>
          <a:lstStyle/>
          <a:p>
            <a:r>
              <a:rPr lang="zh-CN" altLang="en-US" dirty="0" smtClean="0"/>
              <a:t>无</a:t>
            </a:r>
            <a:r>
              <a:rPr lang="zh-CN" altLang="en-US" dirty="0"/>
              <a:t>论在美国访学还是上学，感觉到我们西部地区本科生出国率明显低于东部沿海地区和北上广武</a:t>
            </a:r>
            <a:r>
              <a:rPr lang="zh-CN" altLang="en-US" dirty="0" smtClean="0"/>
              <a:t>汉这</a:t>
            </a:r>
            <a:r>
              <a:rPr lang="zh-CN" altLang="en-US" dirty="0"/>
              <a:t>些大城市。回国后继续图书馆的工作</a:t>
            </a:r>
            <a:r>
              <a:rPr lang="zh-CN" altLang="en-US" dirty="0" smtClean="0"/>
              <a:t>，</a:t>
            </a:r>
            <a:r>
              <a:rPr lang="zh-CN" altLang="en-US" dirty="0"/>
              <a:t>发觉</a:t>
            </a:r>
            <a:r>
              <a:rPr lang="zh-CN" altLang="en-US" dirty="0" smtClean="0"/>
              <a:t>我</a:t>
            </a:r>
            <a:r>
              <a:rPr lang="zh-CN" altLang="en-US" dirty="0"/>
              <a:t>们每年耗巨资购买的外文图书借阅率极其低，内大有几万师生， 每周只有平均不到</a:t>
            </a:r>
            <a:r>
              <a:rPr lang="en-US" altLang="zh-CN" dirty="0"/>
              <a:t>5</a:t>
            </a:r>
            <a:r>
              <a:rPr lang="zh-CN" altLang="en-US" dirty="0"/>
              <a:t>个学生到外文阅览</a:t>
            </a:r>
            <a:r>
              <a:rPr lang="zh-CN" altLang="en-US" dirty="0" smtClean="0"/>
              <a:t>室（北区），</a:t>
            </a:r>
            <a:r>
              <a:rPr lang="zh-CN" altLang="en-US" dirty="0"/>
              <a:t>有时甚至一周都没有一个。而我们的大学有很好的专业，有的水准甚至在国内外都很高， </a:t>
            </a:r>
            <a:r>
              <a:rPr lang="zh-CN" altLang="en-US" dirty="0" smtClean="0"/>
              <a:t>比如生</a:t>
            </a:r>
            <a:r>
              <a:rPr lang="zh-CN" altLang="en-US" dirty="0"/>
              <a:t>物， 计算机，理工，和蒙古学</a:t>
            </a:r>
            <a:r>
              <a:rPr lang="zh-CN" altLang="en-US" dirty="0" smtClean="0"/>
              <a:t>。因此我</a:t>
            </a:r>
            <a:r>
              <a:rPr lang="zh-CN" altLang="en-US" dirty="0"/>
              <a:t>做</a:t>
            </a:r>
            <a:r>
              <a:rPr lang="zh-CN" altLang="en-US" dirty="0" smtClean="0"/>
              <a:t>了一个简</a:t>
            </a:r>
            <a:r>
              <a:rPr lang="zh-CN" altLang="en-US" dirty="0"/>
              <a:t>易的谈话调查， 结论是同学们觉得出国太复杂了， 太难了， 畏难情绪阻止了他们的尝试。再加上对外语的惧怕。因此难和怕是同学们普遍存在的心</a:t>
            </a:r>
            <a:r>
              <a:rPr lang="zh-CN" altLang="en-US" dirty="0" smtClean="0"/>
              <a:t>理。基于上述原因， 策划了此次讲座。</a:t>
            </a:r>
            <a:endParaRPr lang="en-US" altLang="zh-CN" dirty="0" smtClean="0"/>
          </a:p>
          <a:p>
            <a:r>
              <a:rPr lang="zh-CN" altLang="en-US" dirty="0" smtClean="0"/>
              <a:t>为提高图书馆的外文文献资源服务的质量做一点实际工作。因为我接受过图书馆职业教育，不愿意让图书馆的资源闲置， 真的变成固定资产， 固定在书架上， 固定在数据库中。 </a:t>
            </a:r>
            <a:r>
              <a:rPr lang="zh-CN" altLang="en-US" dirty="0"/>
              <a:t/>
            </a:r>
            <a:br>
              <a:rPr lang="zh-CN" altLang="en-US" dirty="0"/>
            </a:br>
            <a:r>
              <a:rPr lang="zh-CN" altLang="en-US" dirty="0"/>
              <a:t/>
            </a:r>
            <a:br>
              <a:rPr lang="zh-CN" altLang="en-US" dirty="0"/>
            </a:br>
            <a:r>
              <a:rPr lang="zh-CN" altLang="en-US" dirty="0"/>
              <a:t>讲</a:t>
            </a:r>
            <a:r>
              <a:rPr lang="zh-CN" altLang="en-US" dirty="0" smtClean="0"/>
              <a:t>座目的：激</a:t>
            </a:r>
            <a:r>
              <a:rPr lang="zh-CN" altLang="en-US" dirty="0"/>
              <a:t>励同学们克服畏难情绪，鼓起勇气， 勇敢尝试</a:t>
            </a:r>
            <a:r>
              <a:rPr lang="zh-CN" altLang="en-US" dirty="0" smtClean="0"/>
              <a:t>。</a:t>
            </a:r>
            <a:endParaRPr lang="en-US" altLang="zh-CN" dirty="0" smtClean="0"/>
          </a:p>
          <a:p>
            <a:r>
              <a:rPr lang="zh-CN" altLang="en-US" dirty="0" smtClean="0"/>
              <a:t>讲</a:t>
            </a:r>
            <a:r>
              <a:rPr lang="zh-CN" altLang="en-US" dirty="0"/>
              <a:t>座主旨：励志向上，传递正能量。</a:t>
            </a:r>
          </a:p>
        </p:txBody>
      </p:sp>
      <p:sp>
        <p:nvSpPr>
          <p:cNvPr id="4" name="Text Placeholder 3"/>
          <p:cNvSpPr>
            <a:spLocks noGrp="1"/>
          </p:cNvSpPr>
          <p:nvPr>
            <p:ph type="body" sz="half" idx="2"/>
          </p:nvPr>
        </p:nvSpPr>
        <p:spPr>
          <a:xfrm>
            <a:off x="228600" y="1143000"/>
            <a:ext cx="3609524" cy="5105400"/>
          </a:xfrm>
        </p:spPr>
        <p:txBody>
          <a:bodyPr/>
          <a:lstStyle/>
          <a:p>
            <a:endParaRPr lang="zh-CN" alt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143000"/>
            <a:ext cx="3609524" cy="4648200"/>
          </a:xfrm>
          <a:prstGeom prst="rect">
            <a:avLst/>
          </a:prstGeom>
        </p:spPr>
      </p:pic>
    </p:spTree>
    <p:extLst>
      <p:ext uri="{BB962C8B-B14F-4D97-AF65-F5344CB8AC3E}">
        <p14:creationId xmlns:p14="http://schemas.microsoft.com/office/powerpoint/2010/main" val="40607870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567" y="152400"/>
            <a:ext cx="8229600" cy="914400"/>
          </a:xfrm>
        </p:spPr>
        <p:txBody>
          <a:bodyPr/>
          <a:lstStyle/>
          <a:p>
            <a:r>
              <a:rPr lang="zh-CN" altLang="en-US" dirty="0"/>
              <a:t>关</a:t>
            </a:r>
            <a:r>
              <a:rPr lang="zh-CN" altLang="en-US" dirty="0" smtClean="0"/>
              <a:t>于熬夜和早起</a:t>
            </a:r>
            <a:endParaRPr lang="en-US" dirty="0"/>
          </a:p>
        </p:txBody>
      </p:sp>
      <p:sp>
        <p:nvSpPr>
          <p:cNvPr id="3" name="Content Placeholder 2"/>
          <p:cNvSpPr>
            <a:spLocks noGrp="1"/>
          </p:cNvSpPr>
          <p:nvPr>
            <p:ph idx="1"/>
          </p:nvPr>
        </p:nvSpPr>
        <p:spPr>
          <a:xfrm>
            <a:off x="228600" y="1188640"/>
            <a:ext cx="4114800" cy="2378529"/>
          </a:xfrm>
        </p:spPr>
        <p:txBody>
          <a:bodyPr>
            <a:normAutofit fontScale="85000" lnSpcReduction="10000"/>
          </a:bodyPr>
          <a:lstStyle/>
          <a:p>
            <a:r>
              <a:rPr lang="zh-CN" altLang="en-US" dirty="0" smtClean="0"/>
              <a:t>熬三天补一天就恢复了</a:t>
            </a:r>
            <a:endParaRPr lang="en-US" altLang="zh-CN" dirty="0" smtClean="0"/>
          </a:p>
          <a:p>
            <a:pPr marL="0" indent="0">
              <a:buNone/>
            </a:pPr>
            <a:r>
              <a:rPr lang="en-US" altLang="zh-CN" dirty="0" smtClean="0"/>
              <a:t>   </a:t>
            </a:r>
            <a:endParaRPr lang="en-US" altLang="zh-CN" dirty="0"/>
          </a:p>
          <a:p>
            <a:pPr marL="0" indent="0">
              <a:buNone/>
            </a:pPr>
            <a:r>
              <a:rPr lang="en-US" altLang="zh-CN" dirty="0" smtClean="0"/>
              <a:t> Early bird</a:t>
            </a:r>
          </a:p>
          <a:p>
            <a:r>
              <a:rPr lang="en-US" altLang="zh-CN" dirty="0" smtClean="0"/>
              <a:t>The early bird catches the worm.</a:t>
            </a:r>
            <a:endParaRPr lang="en-US" dirty="0"/>
          </a:p>
        </p:txBody>
      </p:sp>
      <p:sp>
        <p:nvSpPr>
          <p:cNvPr id="4" name="TextBox 3"/>
          <p:cNvSpPr txBox="1"/>
          <p:nvPr/>
        </p:nvSpPr>
        <p:spPr>
          <a:xfrm>
            <a:off x="8301335" y="1600200"/>
            <a:ext cx="461665" cy="4648200"/>
          </a:xfrm>
          <a:prstGeom prst="rect">
            <a:avLst/>
          </a:prstGeom>
          <a:noFill/>
        </p:spPr>
        <p:txBody>
          <a:bodyPr vert="eaVert" wrap="square" rtlCol="0">
            <a:spAutoFit/>
          </a:bodyPr>
          <a:lstStyle/>
          <a:p>
            <a:r>
              <a:rPr lang="en-US" dirty="0" smtClean="0"/>
              <a:t>h</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2704" y="1136388"/>
            <a:ext cx="4038599" cy="5206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85800" y="3826329"/>
            <a:ext cx="3962400" cy="369332"/>
          </a:xfrm>
          <a:prstGeom prst="rect">
            <a:avLst/>
          </a:prstGeom>
          <a:noFill/>
        </p:spPr>
        <p:txBody>
          <a:bodyPr wrap="square" rtlCol="0">
            <a:spAutoFit/>
          </a:bodyPr>
          <a:lstStyle/>
          <a:p>
            <a:endParaRPr lang="en-US" dirty="0"/>
          </a:p>
        </p:txBody>
      </p:sp>
      <p:sp>
        <p:nvSpPr>
          <p:cNvPr id="9" name="TextBox 8"/>
          <p:cNvSpPr txBox="1"/>
          <p:nvPr/>
        </p:nvSpPr>
        <p:spPr>
          <a:xfrm>
            <a:off x="228600" y="3739634"/>
            <a:ext cx="4762797" cy="2677656"/>
          </a:xfrm>
          <a:prstGeom prst="rect">
            <a:avLst/>
          </a:prstGeom>
          <a:noFill/>
        </p:spPr>
        <p:txBody>
          <a:bodyPr wrap="square" rtlCol="0">
            <a:spAutoFit/>
          </a:bodyPr>
          <a:lstStyle/>
          <a:p>
            <a:r>
              <a:rPr lang="en-US" sz="2800" i="1" dirty="0" smtClean="0"/>
              <a:t>Kobe Bryant </a:t>
            </a:r>
            <a:r>
              <a:rPr lang="zh-CN" altLang="en-US" sz="2800" i="1" dirty="0" smtClean="0"/>
              <a:t>（</a:t>
            </a:r>
            <a:r>
              <a:rPr lang="en-US" altLang="zh-CN" sz="2800" i="1" dirty="0" smtClean="0"/>
              <a:t>MVP</a:t>
            </a:r>
            <a:r>
              <a:rPr lang="zh-CN" altLang="en-US" sz="2800" i="1" dirty="0" smtClean="0"/>
              <a:t>）</a:t>
            </a:r>
            <a:endParaRPr lang="en-US" sz="2800" i="1" dirty="0" smtClean="0"/>
          </a:p>
          <a:p>
            <a:r>
              <a:rPr lang="en-US" sz="2800" i="1" dirty="0" smtClean="0"/>
              <a:t>“I </a:t>
            </a:r>
            <a:r>
              <a:rPr lang="en-US" sz="2800" i="1" dirty="0"/>
              <a:t>know the appearance of </a:t>
            </a:r>
            <a:r>
              <a:rPr lang="en-US" sz="2800" b="1" i="1" dirty="0"/>
              <a:t>Los</a:t>
            </a:r>
            <a:r>
              <a:rPr lang="en-US" sz="2800" dirty="0"/>
              <a:t> </a:t>
            </a:r>
            <a:r>
              <a:rPr lang="en-US" sz="2800" b="1" i="1" dirty="0"/>
              <a:t>Angeles</a:t>
            </a:r>
            <a:r>
              <a:rPr lang="en-US" sz="2800" i="1" dirty="0"/>
              <a:t> at </a:t>
            </a:r>
            <a:r>
              <a:rPr lang="en-US" sz="2800" b="1" i="1" dirty="0"/>
              <a:t>4</a:t>
            </a:r>
            <a:r>
              <a:rPr lang="en-US" sz="2800" i="1" dirty="0"/>
              <a:t> o '</a:t>
            </a:r>
            <a:r>
              <a:rPr lang="en-US" sz="2800" b="1" i="1" dirty="0"/>
              <a:t>clock</a:t>
            </a:r>
            <a:r>
              <a:rPr lang="en-US" sz="2800" i="1" dirty="0"/>
              <a:t> every day</a:t>
            </a:r>
            <a:r>
              <a:rPr lang="en-US" sz="2800" i="1" dirty="0" smtClean="0"/>
              <a:t>.”</a:t>
            </a:r>
          </a:p>
          <a:p>
            <a:r>
              <a:rPr lang="zh-CN" altLang="en-US" sz="2800" dirty="0" smtClean="0">
                <a:solidFill>
                  <a:srgbClr val="0070C0"/>
                </a:solidFill>
              </a:rPr>
              <a:t>科比的绰号：</a:t>
            </a:r>
            <a:r>
              <a:rPr lang="zh-CN" altLang="en-US" sz="2800" dirty="0">
                <a:solidFill>
                  <a:srgbClr val="0070C0"/>
                </a:solidFill>
              </a:rPr>
              <a:t>洛杉</a:t>
            </a:r>
            <a:r>
              <a:rPr lang="zh-CN" altLang="en-US" sz="2800" dirty="0" smtClean="0">
                <a:solidFill>
                  <a:srgbClr val="0070C0"/>
                </a:solidFill>
              </a:rPr>
              <a:t>矶早晨四点的模样</a:t>
            </a:r>
            <a:endParaRPr lang="en-US" sz="2800" dirty="0">
              <a:solidFill>
                <a:srgbClr val="0070C0"/>
              </a:solidFill>
            </a:endParaRPr>
          </a:p>
        </p:txBody>
      </p:sp>
    </p:spTree>
    <p:extLst>
      <p:ext uri="{BB962C8B-B14F-4D97-AF65-F5344CB8AC3E}">
        <p14:creationId xmlns:p14="http://schemas.microsoft.com/office/powerpoint/2010/main" val="104748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手机</a:t>
            </a:r>
            <a:r>
              <a:rPr lang="zh-CN" altLang="en-US" dirty="0" smtClean="0"/>
              <a:t>英语</a:t>
            </a:r>
            <a:endParaRPr lang="en-US" dirty="0"/>
          </a:p>
        </p:txBody>
      </p:sp>
      <p:sp>
        <p:nvSpPr>
          <p:cNvPr id="3" name="Content Placeholder 2"/>
          <p:cNvSpPr>
            <a:spLocks noGrp="1"/>
          </p:cNvSpPr>
          <p:nvPr>
            <p:ph idx="1"/>
          </p:nvPr>
        </p:nvSpPr>
        <p:spPr/>
        <p:txBody>
          <a:bodyPr/>
          <a:lstStyle/>
          <a:p>
            <a:r>
              <a:rPr lang="zh-CN" altLang="en-US" dirty="0" smtClean="0"/>
              <a:t>环球科学 科学美国人中文版</a:t>
            </a:r>
            <a:endParaRPr lang="en-US" altLang="zh-CN" dirty="0" smtClean="0"/>
          </a:p>
          <a:p>
            <a:r>
              <a:rPr lang="en-US" dirty="0" smtClean="0"/>
              <a:t>Scientific </a:t>
            </a:r>
            <a:r>
              <a:rPr lang="en-US" altLang="zh-CN" dirty="0" smtClean="0"/>
              <a:t>American</a:t>
            </a:r>
          </a:p>
          <a:p>
            <a:pPr marL="0" indent="0">
              <a:buNone/>
            </a:pPr>
            <a:r>
              <a:rPr lang="en-US" altLang="zh-CN" dirty="0" smtClean="0"/>
              <a:t>    60-Second Science</a:t>
            </a:r>
          </a:p>
          <a:p>
            <a:pPr marL="0" indent="0">
              <a:buNone/>
            </a:pPr>
            <a:r>
              <a:rPr lang="zh-CN" altLang="en-US" dirty="0" smtClean="0"/>
              <a:t>   扫描二维码</a:t>
            </a:r>
            <a:endParaRPr lang="en-US" altLang="zh-CN" dirty="0" smtClean="0"/>
          </a:p>
          <a:p>
            <a:r>
              <a:rPr lang="zh-CN" altLang="en-US" dirty="0"/>
              <a:t>国外名</a:t>
            </a:r>
            <a:r>
              <a:rPr lang="zh-CN" altLang="en-US" dirty="0" smtClean="0"/>
              <a:t>校公开课视频</a:t>
            </a:r>
            <a:r>
              <a:rPr lang="en-US" altLang="zh-CN" dirty="0" smtClean="0"/>
              <a:t>, </a:t>
            </a:r>
            <a:r>
              <a:rPr lang="zh-CN" altLang="en-US" dirty="0" smtClean="0"/>
              <a:t>网易公开课</a:t>
            </a:r>
            <a:endParaRPr lang="en-US" altLang="zh-CN" dirty="0" smtClean="0"/>
          </a:p>
          <a:p>
            <a:r>
              <a:rPr lang="en-US" altLang="zh-CN" dirty="0" smtClean="0"/>
              <a:t>TED</a:t>
            </a:r>
            <a:r>
              <a:rPr lang="zh-CN" altLang="en-US" dirty="0"/>
              <a:t>演讲集</a:t>
            </a:r>
            <a:endParaRPr lang="en-US" altLang="zh-CN" dirty="0" smtClean="0"/>
          </a:p>
          <a:p>
            <a:pPr marL="0" indent="0">
              <a:buNone/>
            </a:pPr>
            <a:endParaRPr lang="en-US" dirty="0"/>
          </a:p>
        </p:txBody>
      </p:sp>
    </p:spTree>
    <p:extLst>
      <p:ext uri="{BB962C8B-B14F-4D97-AF65-F5344CB8AC3E}">
        <p14:creationId xmlns:p14="http://schemas.microsoft.com/office/powerpoint/2010/main" val="23710743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本科外语学习规划</a:t>
            </a:r>
            <a:endParaRPr lang="en-US" dirty="0"/>
          </a:p>
        </p:txBody>
      </p:sp>
      <p:sp>
        <p:nvSpPr>
          <p:cNvPr id="3" name="Content Placeholder 2"/>
          <p:cNvSpPr>
            <a:spLocks noGrp="1"/>
          </p:cNvSpPr>
          <p:nvPr>
            <p:ph idx="1"/>
          </p:nvPr>
        </p:nvSpPr>
        <p:spPr/>
        <p:txBody>
          <a:bodyPr>
            <a:normAutofit fontScale="92500" lnSpcReduction="10000"/>
          </a:bodyPr>
          <a:lstStyle/>
          <a:p>
            <a:r>
              <a:rPr lang="zh-CN" altLang="en-US" dirty="0" smtClean="0"/>
              <a:t>外语考试时间安排</a:t>
            </a:r>
            <a:endParaRPr lang="en-US" altLang="zh-CN" dirty="0" smtClean="0"/>
          </a:p>
          <a:p>
            <a:pPr marL="0" indent="0">
              <a:buNone/>
            </a:pPr>
            <a:r>
              <a:rPr lang="en-US" dirty="0" smtClean="0"/>
              <a:t>4</a:t>
            </a:r>
            <a:r>
              <a:rPr lang="zh-CN" altLang="en-US" dirty="0" smtClean="0"/>
              <a:t>，</a:t>
            </a:r>
            <a:r>
              <a:rPr lang="en-US" dirty="0" smtClean="0"/>
              <a:t>6</a:t>
            </a:r>
            <a:r>
              <a:rPr lang="zh-CN" altLang="en-US" dirty="0" smtClean="0"/>
              <a:t>级 大一， 大二</a:t>
            </a:r>
            <a:endParaRPr lang="en-US" altLang="zh-CN" dirty="0" smtClean="0"/>
          </a:p>
          <a:p>
            <a:pPr marL="0" indent="0">
              <a:buNone/>
            </a:pPr>
            <a:r>
              <a:rPr lang="zh-CN" altLang="en-US" dirty="0" smtClean="0"/>
              <a:t>托福，</a:t>
            </a:r>
            <a:r>
              <a:rPr lang="en-US" altLang="zh-CN" dirty="0" smtClean="0"/>
              <a:t>GRE </a:t>
            </a:r>
            <a:r>
              <a:rPr lang="zh-CN" altLang="en-US" dirty="0" smtClean="0"/>
              <a:t>大三</a:t>
            </a:r>
            <a:endParaRPr lang="en-US" altLang="zh-CN" dirty="0" smtClean="0"/>
          </a:p>
          <a:p>
            <a:pPr marL="0" indent="0">
              <a:buNone/>
            </a:pPr>
            <a:r>
              <a:rPr lang="zh-CN" altLang="en-US" dirty="0"/>
              <a:t>考</a:t>
            </a:r>
            <a:r>
              <a:rPr lang="zh-CN" altLang="en-US" dirty="0" smtClean="0"/>
              <a:t>研 大四</a:t>
            </a:r>
            <a:endParaRPr lang="en-US" altLang="zh-CN" dirty="0" smtClean="0"/>
          </a:p>
          <a:p>
            <a:r>
              <a:rPr lang="zh-CN" altLang="en-US" dirty="0"/>
              <a:t>申</a:t>
            </a:r>
            <a:r>
              <a:rPr lang="zh-CN" altLang="en-US" dirty="0" smtClean="0"/>
              <a:t>请时间</a:t>
            </a:r>
            <a:endParaRPr lang="en-US" altLang="zh-CN" dirty="0" smtClean="0"/>
          </a:p>
          <a:p>
            <a:pPr marL="0" indent="0">
              <a:buNone/>
            </a:pPr>
            <a:r>
              <a:rPr lang="zh-CN" altLang="en-US" dirty="0"/>
              <a:t>大</a:t>
            </a:r>
            <a:r>
              <a:rPr lang="zh-CN" altLang="en-US" dirty="0" smtClean="0"/>
              <a:t>三下半年， 大四上半年</a:t>
            </a:r>
            <a:endParaRPr lang="en-US" altLang="zh-CN" dirty="0" smtClean="0"/>
          </a:p>
          <a:p>
            <a:r>
              <a:rPr lang="en-US" altLang="zh-CN" dirty="0" smtClean="0"/>
              <a:t>Offer </a:t>
            </a:r>
            <a:r>
              <a:rPr lang="zh-CN" altLang="en-US" dirty="0" smtClean="0"/>
              <a:t>大四下半年</a:t>
            </a:r>
            <a:endParaRPr lang="en-US" altLang="zh-CN" dirty="0" smtClean="0"/>
          </a:p>
          <a:p>
            <a:pPr marL="0" indent="0">
              <a:buNone/>
            </a:pPr>
            <a:r>
              <a:rPr lang="zh-CN" altLang="en-US" dirty="0"/>
              <a:t>四年以后</a:t>
            </a:r>
            <a:r>
              <a:rPr lang="zh-CN" altLang="en-US" dirty="0" smtClean="0"/>
              <a:t>：毕</a:t>
            </a:r>
            <a:r>
              <a:rPr lang="zh-CN" altLang="en-US" dirty="0"/>
              <a:t>业</a:t>
            </a:r>
            <a:r>
              <a:rPr lang="zh-CN" altLang="en-US" dirty="0" smtClean="0"/>
              <a:t>时有多条出路， 多项选择（工作， 考研， 出国）</a:t>
            </a:r>
            <a:endParaRPr lang="en-US" dirty="0"/>
          </a:p>
        </p:txBody>
      </p:sp>
    </p:spTree>
    <p:extLst>
      <p:ext uri="{BB962C8B-B14F-4D97-AF65-F5344CB8AC3E}">
        <p14:creationId xmlns:p14="http://schemas.microsoft.com/office/powerpoint/2010/main" val="15395821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怎样找书看？</a:t>
            </a:r>
            <a:endParaRPr lang="zh-CN" altLang="en-US" dirty="0"/>
          </a:p>
        </p:txBody>
      </p:sp>
      <p:sp>
        <p:nvSpPr>
          <p:cNvPr id="3" name="Content Placeholder 2"/>
          <p:cNvSpPr>
            <a:spLocks noGrp="1"/>
          </p:cNvSpPr>
          <p:nvPr>
            <p:ph idx="1"/>
          </p:nvPr>
        </p:nvSpPr>
        <p:spPr/>
        <p:txBody>
          <a:bodyPr/>
          <a:lstStyle/>
          <a:p>
            <a:r>
              <a:rPr lang="zh-CN" altLang="en-US" dirty="0"/>
              <a:t>站</a:t>
            </a:r>
            <a:r>
              <a:rPr lang="zh-CN" altLang="en-US" dirty="0" smtClean="0"/>
              <a:t>到架子前， 一眼望去， 哪本书最烂</a:t>
            </a:r>
            <a:endParaRPr lang="en-US" altLang="zh-CN" dirty="0" smtClean="0"/>
          </a:p>
          <a:p>
            <a:r>
              <a:rPr lang="zh-CN" altLang="en-US" dirty="0"/>
              <a:t>问专业老</a:t>
            </a:r>
            <a:r>
              <a:rPr lang="zh-CN" altLang="en-US" dirty="0" smtClean="0"/>
              <a:t>师</a:t>
            </a:r>
            <a:endParaRPr lang="en-US" altLang="zh-CN" dirty="0" smtClean="0"/>
          </a:p>
          <a:p>
            <a:r>
              <a:rPr lang="zh-CN" altLang="en-US" dirty="0" smtClean="0"/>
              <a:t>看书后的参考书目， 文章后的参考书目。</a:t>
            </a:r>
            <a:endParaRPr lang="en-US" altLang="zh-CN" dirty="0" smtClean="0"/>
          </a:p>
          <a:p>
            <a:r>
              <a:rPr lang="en-US" altLang="zh-CN" dirty="0" err="1" smtClean="0"/>
              <a:t>Baidu</a:t>
            </a:r>
            <a:r>
              <a:rPr lang="zh-CN" altLang="en-US" dirty="0" smtClean="0"/>
              <a:t>， </a:t>
            </a:r>
            <a:r>
              <a:rPr lang="en-US" altLang="zh-CN" dirty="0" smtClean="0"/>
              <a:t>Google</a:t>
            </a:r>
            <a:r>
              <a:rPr lang="zh-CN" altLang="en-US" dirty="0" smtClean="0"/>
              <a:t>网上各种名人推荐书目， 网络评选畅销书。自己要有甄别。</a:t>
            </a:r>
            <a:endParaRPr lang="en-US" altLang="zh-CN" dirty="0" smtClean="0"/>
          </a:p>
          <a:p>
            <a:r>
              <a:rPr lang="zh-CN" altLang="en-US" dirty="0"/>
              <a:t>自己喜</a:t>
            </a:r>
            <a:r>
              <a:rPr lang="zh-CN" altLang="en-US" dirty="0" smtClean="0"/>
              <a:t>好的作家作者， 一定找全集看， 了解完整的思想体系。</a:t>
            </a:r>
            <a:endParaRPr lang="en-US" altLang="zh-CN" dirty="0" smtClean="0"/>
          </a:p>
          <a:p>
            <a:r>
              <a:rPr lang="zh-CN" altLang="en-US" dirty="0" smtClean="0"/>
              <a:t>问同学在看什么</a:t>
            </a:r>
            <a:endParaRPr lang="en-US" altLang="zh-CN" dirty="0" smtClean="0"/>
          </a:p>
          <a:p>
            <a:endParaRPr lang="zh-CN" altLang="en-US" dirty="0"/>
          </a:p>
        </p:txBody>
      </p:sp>
    </p:spTree>
    <p:extLst>
      <p:ext uri="{BB962C8B-B14F-4D97-AF65-F5344CB8AC3E}">
        <p14:creationId xmlns:p14="http://schemas.microsoft.com/office/powerpoint/2010/main" val="3806958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zh-CN" altLang="zh-CN" sz="2400" dirty="0"/>
              <a:t>教育部直属高校</a:t>
            </a:r>
            <a:r>
              <a:rPr lang="en-US" altLang="zh-CN" sz="2400" dirty="0"/>
              <a:t>2013</a:t>
            </a:r>
            <a:r>
              <a:rPr lang="zh-CN" altLang="zh-CN" sz="2400" dirty="0"/>
              <a:t>本科毕业生出国留学前</a:t>
            </a:r>
            <a:r>
              <a:rPr lang="en-US" altLang="zh-CN" sz="2400" dirty="0"/>
              <a:t>30</a:t>
            </a:r>
            <a:r>
              <a:rPr lang="zh-CN" altLang="zh-CN" sz="2400" dirty="0"/>
              <a:t>强</a:t>
            </a:r>
            <a:br>
              <a:rPr lang="zh-CN" altLang="zh-CN" sz="2400" dirty="0"/>
            </a:br>
            <a:endParaRPr lang="zh-CN" altLang="en-US" sz="2400" dirty="0"/>
          </a:p>
        </p:txBody>
      </p:sp>
      <p:sp>
        <p:nvSpPr>
          <p:cNvPr id="3" name="Content Placeholder 2"/>
          <p:cNvSpPr>
            <a:spLocks noGrp="1"/>
          </p:cNvSpPr>
          <p:nvPr>
            <p:ph idx="1"/>
          </p:nvPr>
        </p:nvSpPr>
        <p:spPr>
          <a:xfrm>
            <a:off x="609600" y="685800"/>
            <a:ext cx="2819400" cy="4981516"/>
          </a:xfrm>
        </p:spPr>
        <p:txBody>
          <a:bodyPr>
            <a:noAutofit/>
          </a:bodyPr>
          <a:lstStyle/>
          <a:p>
            <a:pPr marL="0" indent="0" latinLnBrk="1">
              <a:buNone/>
            </a:pPr>
            <a:r>
              <a:rPr lang="en-US" altLang="zh-CN" sz="2000" dirty="0">
                <a:latin typeface="+mj-ea"/>
                <a:ea typeface="+mj-ea"/>
              </a:rPr>
              <a:t> </a:t>
            </a:r>
            <a:endParaRPr lang="zh-CN" altLang="zh-CN" sz="2000" dirty="0">
              <a:latin typeface="+mj-ea"/>
              <a:ea typeface="+mj-ea"/>
            </a:endParaRPr>
          </a:p>
          <a:p>
            <a:pPr marL="0" lvl="0" indent="0" latinLnBrk="1">
              <a:lnSpc>
                <a:spcPct val="120000"/>
              </a:lnSpc>
              <a:spcBef>
                <a:spcPts val="0"/>
              </a:spcBef>
              <a:buNone/>
            </a:pPr>
            <a:r>
              <a:rPr lang="en-US" altLang="zh-CN" sz="1800" dirty="0" smtClean="0">
                <a:latin typeface="+mj-ea"/>
                <a:ea typeface="+mj-ea"/>
              </a:rPr>
              <a:t>1</a:t>
            </a:r>
            <a:r>
              <a:rPr lang="zh-CN" altLang="en-US" sz="1800" dirty="0" smtClean="0">
                <a:latin typeface="+mj-ea"/>
                <a:ea typeface="+mj-ea"/>
              </a:rPr>
              <a:t>、</a:t>
            </a:r>
            <a:r>
              <a:rPr lang="zh-CN" altLang="zh-CN" sz="1800" dirty="0" smtClean="0">
                <a:latin typeface="+mj-ea"/>
                <a:ea typeface="+mj-ea"/>
              </a:rPr>
              <a:t>复</a:t>
            </a:r>
            <a:r>
              <a:rPr lang="zh-CN" altLang="zh-CN" sz="1800" dirty="0">
                <a:latin typeface="+mj-ea"/>
                <a:ea typeface="+mj-ea"/>
              </a:rPr>
              <a:t>旦大学</a:t>
            </a:r>
            <a:r>
              <a:rPr lang="en-US" altLang="zh-CN" sz="1800" dirty="0" smtClean="0">
                <a:latin typeface="+mj-ea"/>
                <a:ea typeface="+mj-ea"/>
              </a:rPr>
              <a:t>29</a:t>
            </a:r>
            <a:r>
              <a:rPr lang="en-US" altLang="zh-CN" sz="1800" dirty="0">
                <a:latin typeface="+mj-ea"/>
                <a:ea typeface="+mj-ea"/>
              </a:rPr>
              <a:t>.</a:t>
            </a:r>
            <a:r>
              <a:rPr lang="en-US" altLang="zh-CN" sz="1800" dirty="0" smtClean="0">
                <a:latin typeface="+mj-ea"/>
                <a:ea typeface="+mj-ea"/>
              </a:rPr>
              <a:t>4</a:t>
            </a:r>
            <a:r>
              <a:rPr lang="en-US" altLang="zh-CN" sz="1800" dirty="0">
                <a:latin typeface="+mj-ea"/>
                <a:ea typeface="+mj-ea"/>
              </a:rPr>
              <a:t>%</a:t>
            </a:r>
            <a:br>
              <a:rPr lang="en-US" altLang="zh-CN" sz="1800" dirty="0">
                <a:latin typeface="+mj-ea"/>
                <a:ea typeface="+mj-ea"/>
              </a:rPr>
            </a:br>
            <a:r>
              <a:rPr lang="en-US" altLang="zh-CN" sz="1800" dirty="0">
                <a:latin typeface="+mj-ea"/>
                <a:ea typeface="+mj-ea"/>
              </a:rPr>
              <a:t>2</a:t>
            </a:r>
            <a:r>
              <a:rPr lang="zh-CN" altLang="zh-CN" sz="1800" dirty="0">
                <a:latin typeface="+mj-ea"/>
                <a:ea typeface="+mj-ea"/>
              </a:rPr>
              <a:t>、北京大学</a:t>
            </a:r>
            <a:r>
              <a:rPr lang="en-US" altLang="zh-CN" sz="1800" dirty="0" smtClean="0">
                <a:latin typeface="+mj-ea"/>
                <a:ea typeface="+mj-ea"/>
              </a:rPr>
              <a:t>28</a:t>
            </a:r>
            <a:r>
              <a:rPr lang="en-US" altLang="zh-CN" sz="1800" dirty="0">
                <a:latin typeface="+mj-ea"/>
                <a:ea typeface="+mj-ea"/>
              </a:rPr>
              <a:t>.</a:t>
            </a:r>
            <a:r>
              <a:rPr lang="en-US" altLang="zh-CN" sz="1800" dirty="0" smtClean="0">
                <a:latin typeface="+mj-ea"/>
                <a:ea typeface="+mj-ea"/>
              </a:rPr>
              <a:t>9</a:t>
            </a:r>
            <a:r>
              <a:rPr lang="en-US" altLang="zh-CN" sz="1800" dirty="0">
                <a:latin typeface="+mj-ea"/>
                <a:ea typeface="+mj-ea"/>
              </a:rPr>
              <a:t>%</a:t>
            </a:r>
            <a:br>
              <a:rPr lang="en-US" altLang="zh-CN" sz="1800" dirty="0">
                <a:latin typeface="+mj-ea"/>
                <a:ea typeface="+mj-ea"/>
              </a:rPr>
            </a:br>
            <a:r>
              <a:rPr lang="en-US" altLang="zh-CN" sz="1800" dirty="0">
                <a:latin typeface="+mj-ea"/>
                <a:ea typeface="+mj-ea"/>
              </a:rPr>
              <a:t>3</a:t>
            </a:r>
            <a:r>
              <a:rPr lang="zh-CN" altLang="zh-CN" sz="1800" dirty="0">
                <a:latin typeface="+mj-ea"/>
                <a:ea typeface="+mj-ea"/>
              </a:rPr>
              <a:t>、对外经贸</a:t>
            </a:r>
            <a:r>
              <a:rPr lang="en-US" altLang="zh-CN" sz="1800" dirty="0" smtClean="0">
                <a:latin typeface="+mj-ea"/>
                <a:ea typeface="+mj-ea"/>
              </a:rPr>
              <a:t>28</a:t>
            </a:r>
            <a:r>
              <a:rPr lang="en-US" altLang="zh-CN" sz="1800" dirty="0">
                <a:latin typeface="+mj-ea"/>
                <a:ea typeface="+mj-ea"/>
              </a:rPr>
              <a:t>.</a:t>
            </a:r>
            <a:r>
              <a:rPr lang="en-US" altLang="zh-CN" sz="1800" dirty="0" smtClean="0">
                <a:latin typeface="+mj-ea"/>
                <a:ea typeface="+mj-ea"/>
              </a:rPr>
              <a:t>4</a:t>
            </a:r>
            <a:r>
              <a:rPr lang="en-US" altLang="zh-CN" sz="1800" dirty="0">
                <a:latin typeface="+mj-ea"/>
                <a:ea typeface="+mj-ea"/>
              </a:rPr>
              <a:t>%</a:t>
            </a:r>
            <a:br>
              <a:rPr lang="en-US" altLang="zh-CN" sz="1800" dirty="0">
                <a:latin typeface="+mj-ea"/>
                <a:ea typeface="+mj-ea"/>
              </a:rPr>
            </a:br>
            <a:r>
              <a:rPr lang="en-US" altLang="zh-CN" sz="1800" dirty="0">
                <a:latin typeface="+mj-ea"/>
                <a:ea typeface="+mj-ea"/>
              </a:rPr>
              <a:t>4</a:t>
            </a:r>
            <a:r>
              <a:rPr lang="zh-CN" altLang="zh-CN" sz="1800" dirty="0">
                <a:latin typeface="+mj-ea"/>
                <a:ea typeface="+mj-ea"/>
              </a:rPr>
              <a:t>、清华大学</a:t>
            </a:r>
            <a:r>
              <a:rPr lang="en-US" altLang="zh-CN" sz="1800" dirty="0" smtClean="0">
                <a:latin typeface="+mj-ea"/>
                <a:ea typeface="+mj-ea"/>
              </a:rPr>
              <a:t>27</a:t>
            </a:r>
            <a:r>
              <a:rPr lang="en-US" altLang="zh-CN" sz="1800" dirty="0">
                <a:latin typeface="+mj-ea"/>
                <a:ea typeface="+mj-ea"/>
              </a:rPr>
              <a:t>.</a:t>
            </a:r>
            <a:r>
              <a:rPr lang="en-US" altLang="zh-CN" sz="1800" dirty="0" smtClean="0">
                <a:latin typeface="+mj-ea"/>
                <a:ea typeface="+mj-ea"/>
              </a:rPr>
              <a:t>3</a:t>
            </a:r>
            <a:r>
              <a:rPr lang="en-US" altLang="zh-CN" sz="1800" dirty="0">
                <a:latin typeface="+mj-ea"/>
                <a:ea typeface="+mj-ea"/>
              </a:rPr>
              <a:t>%</a:t>
            </a:r>
            <a:br>
              <a:rPr lang="en-US" altLang="zh-CN" sz="1800" dirty="0">
                <a:latin typeface="+mj-ea"/>
                <a:ea typeface="+mj-ea"/>
              </a:rPr>
            </a:br>
            <a:r>
              <a:rPr lang="en-US" altLang="zh-CN" sz="1800" dirty="0">
                <a:latin typeface="+mj-ea"/>
                <a:ea typeface="+mj-ea"/>
              </a:rPr>
              <a:t>5</a:t>
            </a:r>
            <a:r>
              <a:rPr lang="zh-CN" altLang="zh-CN" sz="1800" dirty="0">
                <a:latin typeface="+mj-ea"/>
                <a:ea typeface="+mj-ea"/>
              </a:rPr>
              <a:t>、人民大学</a:t>
            </a:r>
            <a:r>
              <a:rPr lang="en-US" altLang="zh-CN" sz="1800" dirty="0" smtClean="0">
                <a:latin typeface="+mj-ea"/>
                <a:ea typeface="+mj-ea"/>
              </a:rPr>
              <a:t>25</a:t>
            </a:r>
            <a:r>
              <a:rPr lang="en-US" altLang="zh-CN" sz="1800" dirty="0">
                <a:latin typeface="+mj-ea"/>
                <a:ea typeface="+mj-ea"/>
              </a:rPr>
              <a:t>.</a:t>
            </a:r>
            <a:r>
              <a:rPr lang="en-US" altLang="zh-CN" sz="1800" dirty="0" smtClean="0">
                <a:latin typeface="+mj-ea"/>
                <a:ea typeface="+mj-ea"/>
              </a:rPr>
              <a:t>7</a:t>
            </a:r>
            <a:r>
              <a:rPr lang="en-US" altLang="zh-CN" sz="1800" dirty="0">
                <a:latin typeface="+mj-ea"/>
                <a:ea typeface="+mj-ea"/>
              </a:rPr>
              <a:t>%</a:t>
            </a:r>
            <a:br>
              <a:rPr lang="en-US" altLang="zh-CN" sz="1800" dirty="0">
                <a:latin typeface="+mj-ea"/>
                <a:ea typeface="+mj-ea"/>
              </a:rPr>
            </a:br>
            <a:r>
              <a:rPr lang="en-US" altLang="zh-CN" sz="1800" dirty="0">
                <a:latin typeface="+mj-ea"/>
                <a:ea typeface="+mj-ea"/>
              </a:rPr>
              <a:t>6</a:t>
            </a:r>
            <a:r>
              <a:rPr lang="zh-CN" altLang="zh-CN" sz="1800" dirty="0">
                <a:latin typeface="+mj-ea"/>
                <a:ea typeface="+mj-ea"/>
              </a:rPr>
              <a:t>、上海交大</a:t>
            </a:r>
            <a:r>
              <a:rPr lang="en-US" altLang="zh-CN" sz="1800" dirty="0" smtClean="0">
                <a:latin typeface="+mj-ea"/>
                <a:ea typeface="+mj-ea"/>
              </a:rPr>
              <a:t>24</a:t>
            </a:r>
            <a:r>
              <a:rPr lang="en-US" altLang="zh-CN" sz="1800" dirty="0">
                <a:latin typeface="+mj-ea"/>
                <a:ea typeface="+mj-ea"/>
              </a:rPr>
              <a:t>.</a:t>
            </a:r>
            <a:r>
              <a:rPr lang="en-US" altLang="zh-CN" sz="1800" dirty="0" smtClean="0">
                <a:latin typeface="+mj-ea"/>
                <a:ea typeface="+mj-ea"/>
              </a:rPr>
              <a:t>7</a:t>
            </a:r>
            <a:r>
              <a:rPr lang="en-US" altLang="zh-CN" sz="1800" dirty="0">
                <a:latin typeface="+mj-ea"/>
                <a:ea typeface="+mj-ea"/>
              </a:rPr>
              <a:t>%</a:t>
            </a:r>
            <a:br>
              <a:rPr lang="en-US" altLang="zh-CN" sz="1800" dirty="0">
                <a:latin typeface="+mj-ea"/>
                <a:ea typeface="+mj-ea"/>
              </a:rPr>
            </a:br>
            <a:r>
              <a:rPr lang="en-US" altLang="zh-CN" sz="1800" dirty="0">
                <a:latin typeface="+mj-ea"/>
                <a:ea typeface="+mj-ea"/>
              </a:rPr>
              <a:t>7</a:t>
            </a:r>
            <a:r>
              <a:rPr lang="zh-CN" altLang="zh-CN" sz="1800" dirty="0">
                <a:latin typeface="+mj-ea"/>
                <a:ea typeface="+mj-ea"/>
              </a:rPr>
              <a:t>、北京邮电</a:t>
            </a:r>
            <a:r>
              <a:rPr lang="en-US" altLang="zh-CN" sz="1800" dirty="0" smtClean="0">
                <a:latin typeface="+mj-ea"/>
                <a:ea typeface="+mj-ea"/>
              </a:rPr>
              <a:t>24</a:t>
            </a:r>
            <a:r>
              <a:rPr lang="en-US" altLang="zh-CN" sz="1800" dirty="0">
                <a:latin typeface="+mj-ea"/>
                <a:ea typeface="+mj-ea"/>
              </a:rPr>
              <a:t>.</a:t>
            </a:r>
            <a:r>
              <a:rPr lang="en-US" altLang="zh-CN" sz="1800" dirty="0" smtClean="0">
                <a:latin typeface="+mj-ea"/>
                <a:ea typeface="+mj-ea"/>
              </a:rPr>
              <a:t>5</a:t>
            </a:r>
            <a:r>
              <a:rPr lang="en-US" altLang="zh-CN" sz="1800" dirty="0">
                <a:latin typeface="+mj-ea"/>
                <a:ea typeface="+mj-ea"/>
              </a:rPr>
              <a:t>%</a:t>
            </a:r>
            <a:br>
              <a:rPr lang="en-US" altLang="zh-CN" sz="1800" dirty="0">
                <a:latin typeface="+mj-ea"/>
                <a:ea typeface="+mj-ea"/>
              </a:rPr>
            </a:br>
            <a:r>
              <a:rPr lang="en-US" altLang="zh-CN" sz="1800" dirty="0">
                <a:latin typeface="+mj-ea"/>
                <a:ea typeface="+mj-ea"/>
              </a:rPr>
              <a:t>8</a:t>
            </a:r>
            <a:r>
              <a:rPr lang="zh-CN" altLang="zh-CN" sz="1800" dirty="0">
                <a:latin typeface="+mj-ea"/>
                <a:ea typeface="+mj-ea"/>
              </a:rPr>
              <a:t>、同济大学</a:t>
            </a:r>
            <a:r>
              <a:rPr lang="en-US" altLang="zh-CN" sz="1800" dirty="0" smtClean="0">
                <a:latin typeface="+mj-ea"/>
                <a:ea typeface="+mj-ea"/>
              </a:rPr>
              <a:t>22</a:t>
            </a:r>
            <a:r>
              <a:rPr lang="en-US" altLang="zh-CN" sz="1800" dirty="0">
                <a:latin typeface="+mj-ea"/>
                <a:ea typeface="+mj-ea"/>
              </a:rPr>
              <a:t>.</a:t>
            </a:r>
            <a:r>
              <a:rPr lang="en-US" altLang="zh-CN" sz="1800" dirty="0" smtClean="0">
                <a:latin typeface="+mj-ea"/>
                <a:ea typeface="+mj-ea"/>
              </a:rPr>
              <a:t>7</a:t>
            </a:r>
            <a:r>
              <a:rPr lang="en-US" altLang="zh-CN" sz="1800" dirty="0">
                <a:latin typeface="+mj-ea"/>
                <a:ea typeface="+mj-ea"/>
              </a:rPr>
              <a:t>%</a:t>
            </a:r>
            <a:br>
              <a:rPr lang="en-US" altLang="zh-CN" sz="1800" dirty="0">
                <a:latin typeface="+mj-ea"/>
                <a:ea typeface="+mj-ea"/>
              </a:rPr>
            </a:br>
            <a:r>
              <a:rPr lang="en-US" altLang="zh-CN" sz="1800" dirty="0">
                <a:latin typeface="+mj-ea"/>
                <a:ea typeface="+mj-ea"/>
              </a:rPr>
              <a:t>9</a:t>
            </a:r>
            <a:r>
              <a:rPr lang="zh-CN" altLang="zh-CN" sz="1800" dirty="0">
                <a:latin typeface="+mj-ea"/>
                <a:ea typeface="+mj-ea"/>
              </a:rPr>
              <a:t>、浙江大学</a:t>
            </a:r>
            <a:r>
              <a:rPr lang="en-US" altLang="zh-CN" sz="1800" dirty="0" smtClean="0">
                <a:latin typeface="+mj-ea"/>
                <a:ea typeface="+mj-ea"/>
              </a:rPr>
              <a:t>22</a:t>
            </a:r>
            <a:r>
              <a:rPr lang="en-US" altLang="zh-CN" sz="1800" dirty="0">
                <a:latin typeface="+mj-ea"/>
                <a:ea typeface="+mj-ea"/>
              </a:rPr>
              <a:t>.</a:t>
            </a:r>
            <a:r>
              <a:rPr lang="en-US" altLang="zh-CN" sz="1800" dirty="0" smtClean="0">
                <a:latin typeface="+mj-ea"/>
                <a:ea typeface="+mj-ea"/>
              </a:rPr>
              <a:t>4</a:t>
            </a:r>
            <a:r>
              <a:rPr lang="en-US" altLang="zh-CN" sz="1800" dirty="0">
                <a:latin typeface="+mj-ea"/>
                <a:ea typeface="+mj-ea"/>
              </a:rPr>
              <a:t>%</a:t>
            </a:r>
            <a:br>
              <a:rPr lang="en-US" altLang="zh-CN" sz="1800" dirty="0">
                <a:latin typeface="+mj-ea"/>
                <a:ea typeface="+mj-ea"/>
              </a:rPr>
            </a:br>
            <a:r>
              <a:rPr lang="en-US" altLang="zh-CN" sz="1800" dirty="0">
                <a:latin typeface="+mj-ea"/>
                <a:ea typeface="+mj-ea"/>
              </a:rPr>
              <a:t>10</a:t>
            </a:r>
            <a:r>
              <a:rPr lang="zh-CN" altLang="zh-CN" sz="1800" dirty="0">
                <a:latin typeface="+mj-ea"/>
                <a:ea typeface="+mj-ea"/>
              </a:rPr>
              <a:t>、中央财经</a:t>
            </a:r>
            <a:r>
              <a:rPr lang="en-US" altLang="zh-CN" sz="1800" dirty="0" smtClean="0">
                <a:latin typeface="+mj-ea"/>
                <a:ea typeface="+mj-ea"/>
              </a:rPr>
              <a:t>21</a:t>
            </a:r>
            <a:r>
              <a:rPr lang="en-US" altLang="zh-CN" sz="1800" dirty="0">
                <a:latin typeface="+mj-ea"/>
                <a:ea typeface="+mj-ea"/>
              </a:rPr>
              <a:t>.</a:t>
            </a:r>
            <a:r>
              <a:rPr lang="en-US" altLang="zh-CN" sz="1800" dirty="0" smtClean="0">
                <a:latin typeface="+mj-ea"/>
                <a:ea typeface="+mj-ea"/>
              </a:rPr>
              <a:t>5</a:t>
            </a:r>
            <a:r>
              <a:rPr lang="en-US" altLang="zh-CN" sz="1800" dirty="0">
                <a:latin typeface="+mj-ea"/>
                <a:ea typeface="+mj-ea"/>
              </a:rPr>
              <a:t>%</a:t>
            </a:r>
            <a:br>
              <a:rPr lang="en-US" altLang="zh-CN" sz="1800" dirty="0">
                <a:latin typeface="+mj-ea"/>
                <a:ea typeface="+mj-ea"/>
              </a:rPr>
            </a:br>
            <a:r>
              <a:rPr lang="en-US" altLang="zh-CN" sz="1800" dirty="0">
                <a:latin typeface="+mj-ea"/>
                <a:ea typeface="+mj-ea"/>
              </a:rPr>
              <a:t>11</a:t>
            </a:r>
            <a:r>
              <a:rPr lang="zh-CN" altLang="zh-CN" sz="1800" dirty="0">
                <a:latin typeface="+mj-ea"/>
                <a:ea typeface="+mj-ea"/>
              </a:rPr>
              <a:t>、上海外语</a:t>
            </a:r>
            <a:r>
              <a:rPr lang="en-US" altLang="zh-CN" sz="1800" dirty="0" smtClean="0">
                <a:latin typeface="+mj-ea"/>
                <a:ea typeface="+mj-ea"/>
              </a:rPr>
              <a:t>20</a:t>
            </a:r>
            <a:r>
              <a:rPr lang="en-US" altLang="zh-CN" sz="1800" dirty="0">
                <a:latin typeface="+mj-ea"/>
                <a:ea typeface="+mj-ea"/>
              </a:rPr>
              <a:t>.</a:t>
            </a:r>
            <a:r>
              <a:rPr lang="en-US" altLang="zh-CN" sz="1800" dirty="0" smtClean="0">
                <a:latin typeface="+mj-ea"/>
                <a:ea typeface="+mj-ea"/>
              </a:rPr>
              <a:t>9</a:t>
            </a:r>
            <a:r>
              <a:rPr lang="en-US" altLang="zh-CN" sz="1800" dirty="0">
                <a:latin typeface="+mj-ea"/>
                <a:ea typeface="+mj-ea"/>
              </a:rPr>
              <a:t>%</a:t>
            </a:r>
            <a:br>
              <a:rPr lang="en-US" altLang="zh-CN" sz="1800" dirty="0">
                <a:latin typeface="+mj-ea"/>
                <a:ea typeface="+mj-ea"/>
              </a:rPr>
            </a:br>
            <a:r>
              <a:rPr lang="en-US" altLang="zh-CN" sz="1800" dirty="0">
                <a:latin typeface="+mj-ea"/>
                <a:ea typeface="+mj-ea"/>
              </a:rPr>
              <a:t>12</a:t>
            </a:r>
            <a:r>
              <a:rPr lang="zh-CN" altLang="zh-CN" sz="1800" dirty="0">
                <a:latin typeface="+mj-ea"/>
                <a:ea typeface="+mj-ea"/>
              </a:rPr>
              <a:t>、南京大学</a:t>
            </a:r>
            <a:r>
              <a:rPr lang="en-US" altLang="zh-CN" sz="1800" dirty="0" smtClean="0">
                <a:latin typeface="+mj-ea"/>
                <a:ea typeface="+mj-ea"/>
              </a:rPr>
              <a:t>20</a:t>
            </a:r>
            <a:r>
              <a:rPr lang="en-US" altLang="zh-CN" sz="1800" dirty="0">
                <a:latin typeface="+mj-ea"/>
                <a:ea typeface="+mj-ea"/>
              </a:rPr>
              <a:t>.</a:t>
            </a:r>
            <a:r>
              <a:rPr lang="en-US" altLang="zh-CN" sz="1800" dirty="0" smtClean="0">
                <a:latin typeface="+mj-ea"/>
                <a:ea typeface="+mj-ea"/>
              </a:rPr>
              <a:t>8</a:t>
            </a:r>
            <a:r>
              <a:rPr lang="en-US" altLang="zh-CN" sz="1800" dirty="0">
                <a:latin typeface="+mj-ea"/>
                <a:ea typeface="+mj-ea"/>
              </a:rPr>
              <a:t>%</a:t>
            </a:r>
            <a:br>
              <a:rPr lang="en-US" altLang="zh-CN" sz="1800" dirty="0">
                <a:latin typeface="+mj-ea"/>
                <a:ea typeface="+mj-ea"/>
              </a:rPr>
            </a:br>
            <a:r>
              <a:rPr lang="en-US" altLang="zh-CN" sz="1800" dirty="0">
                <a:latin typeface="+mj-ea"/>
                <a:ea typeface="+mj-ea"/>
              </a:rPr>
              <a:t>13</a:t>
            </a:r>
            <a:r>
              <a:rPr lang="zh-CN" altLang="zh-CN" sz="1800" dirty="0">
                <a:latin typeface="+mj-ea"/>
                <a:ea typeface="+mj-ea"/>
              </a:rPr>
              <a:t>、北京外语</a:t>
            </a:r>
            <a:r>
              <a:rPr lang="en-US" altLang="zh-CN" sz="1800" dirty="0" smtClean="0">
                <a:latin typeface="+mj-ea"/>
                <a:ea typeface="+mj-ea"/>
              </a:rPr>
              <a:t>19</a:t>
            </a:r>
            <a:r>
              <a:rPr lang="en-US" altLang="zh-CN" sz="1800" dirty="0">
                <a:latin typeface="+mj-ea"/>
                <a:ea typeface="+mj-ea"/>
              </a:rPr>
              <a:t>.</a:t>
            </a:r>
            <a:r>
              <a:rPr lang="en-US" altLang="zh-CN" sz="1800" dirty="0" smtClean="0">
                <a:latin typeface="+mj-ea"/>
                <a:ea typeface="+mj-ea"/>
              </a:rPr>
              <a:t>6</a:t>
            </a:r>
            <a:r>
              <a:rPr lang="en-US" altLang="zh-CN" sz="1800" dirty="0">
                <a:latin typeface="+mj-ea"/>
                <a:ea typeface="+mj-ea"/>
              </a:rPr>
              <a:t>%</a:t>
            </a:r>
            <a:br>
              <a:rPr lang="en-US" altLang="zh-CN" sz="1800" dirty="0">
                <a:latin typeface="+mj-ea"/>
                <a:ea typeface="+mj-ea"/>
              </a:rPr>
            </a:br>
            <a:r>
              <a:rPr lang="en-US" altLang="zh-CN" sz="1800" dirty="0">
                <a:latin typeface="+mj-ea"/>
                <a:ea typeface="+mj-ea"/>
              </a:rPr>
              <a:t>14</a:t>
            </a:r>
            <a:r>
              <a:rPr lang="zh-CN" altLang="zh-CN" sz="1800" dirty="0">
                <a:latin typeface="+mj-ea"/>
                <a:ea typeface="+mj-ea"/>
              </a:rPr>
              <a:t>、南开大学</a:t>
            </a:r>
            <a:r>
              <a:rPr lang="en-US" altLang="zh-CN" sz="1800" dirty="0" smtClean="0">
                <a:latin typeface="+mj-ea"/>
                <a:ea typeface="+mj-ea"/>
              </a:rPr>
              <a:t>16</a:t>
            </a:r>
            <a:r>
              <a:rPr lang="en-US" altLang="zh-CN" sz="1800" dirty="0">
                <a:latin typeface="+mj-ea"/>
                <a:ea typeface="+mj-ea"/>
              </a:rPr>
              <a:t>.</a:t>
            </a:r>
            <a:r>
              <a:rPr lang="en-US" altLang="zh-CN" sz="1800" dirty="0" smtClean="0">
                <a:latin typeface="+mj-ea"/>
                <a:ea typeface="+mj-ea"/>
              </a:rPr>
              <a:t>3</a:t>
            </a:r>
            <a:r>
              <a:rPr lang="en-US" altLang="zh-CN" sz="1800" dirty="0">
                <a:latin typeface="+mj-ea"/>
                <a:ea typeface="+mj-ea"/>
              </a:rPr>
              <a:t>%</a:t>
            </a:r>
            <a:br>
              <a:rPr lang="en-US" altLang="zh-CN" sz="1800" dirty="0">
                <a:latin typeface="+mj-ea"/>
                <a:ea typeface="+mj-ea"/>
              </a:rPr>
            </a:br>
            <a:r>
              <a:rPr lang="en-US" altLang="zh-CN" sz="2000" dirty="0">
                <a:latin typeface="+mj-ea"/>
                <a:ea typeface="+mj-ea"/>
              </a:rPr>
              <a:t> </a:t>
            </a:r>
            <a:endParaRPr lang="zh-CN" altLang="zh-CN" sz="2000" dirty="0">
              <a:latin typeface="+mj-ea"/>
              <a:ea typeface="+mj-ea"/>
            </a:endParaRPr>
          </a:p>
          <a:p>
            <a:endParaRPr lang="zh-CN" altLang="en-US" sz="2000" dirty="0">
              <a:latin typeface="+mj-ea"/>
              <a:ea typeface="+mj-ea"/>
            </a:endParaRPr>
          </a:p>
        </p:txBody>
      </p:sp>
      <p:sp>
        <p:nvSpPr>
          <p:cNvPr id="5" name="TextBox 4"/>
          <p:cNvSpPr txBox="1"/>
          <p:nvPr/>
        </p:nvSpPr>
        <p:spPr>
          <a:xfrm>
            <a:off x="4076700" y="1143001"/>
            <a:ext cx="3238500" cy="4524315"/>
          </a:xfrm>
          <a:prstGeom prst="rect">
            <a:avLst/>
          </a:prstGeom>
          <a:noFill/>
        </p:spPr>
        <p:txBody>
          <a:bodyPr wrap="square" rtlCol="0">
            <a:spAutoFit/>
          </a:bodyPr>
          <a:lstStyle/>
          <a:p>
            <a:pPr lvl="0" latinLnBrk="1"/>
            <a:r>
              <a:rPr lang="en-US" altLang="zh-CN" dirty="0">
                <a:latin typeface="+mj-ea"/>
                <a:ea typeface="+mj-ea"/>
              </a:rPr>
              <a:t>15</a:t>
            </a:r>
            <a:r>
              <a:rPr lang="zh-CN" altLang="zh-CN" dirty="0">
                <a:latin typeface="+mj-ea"/>
                <a:ea typeface="+mj-ea"/>
              </a:rPr>
              <a:t>、西南财经</a:t>
            </a:r>
            <a:r>
              <a:rPr lang="en-US" altLang="zh-CN" dirty="0" smtClean="0">
                <a:latin typeface="+mj-ea"/>
                <a:ea typeface="+mj-ea"/>
              </a:rPr>
              <a:t>14.9</a:t>
            </a:r>
            <a:r>
              <a:rPr lang="en-US" altLang="zh-CN" dirty="0">
                <a:latin typeface="+mj-ea"/>
                <a:ea typeface="+mj-ea"/>
              </a:rPr>
              <a:t>%</a:t>
            </a:r>
            <a:br>
              <a:rPr lang="en-US" altLang="zh-CN" dirty="0">
                <a:latin typeface="+mj-ea"/>
                <a:ea typeface="+mj-ea"/>
              </a:rPr>
            </a:br>
            <a:r>
              <a:rPr lang="en-US" altLang="zh-CN" dirty="0">
                <a:latin typeface="+mj-ea"/>
                <a:ea typeface="+mj-ea"/>
              </a:rPr>
              <a:t>16</a:t>
            </a:r>
            <a:r>
              <a:rPr lang="zh-CN" altLang="zh-CN" dirty="0">
                <a:latin typeface="+mj-ea"/>
                <a:ea typeface="+mj-ea"/>
              </a:rPr>
              <a:t>、武汉大学</a:t>
            </a:r>
            <a:r>
              <a:rPr lang="en-US" altLang="zh-CN" dirty="0" smtClean="0">
                <a:latin typeface="+mj-ea"/>
                <a:ea typeface="+mj-ea"/>
              </a:rPr>
              <a:t>14.7</a:t>
            </a:r>
            <a:r>
              <a:rPr lang="en-US" altLang="zh-CN" dirty="0">
                <a:latin typeface="+mj-ea"/>
                <a:ea typeface="+mj-ea"/>
              </a:rPr>
              <a:t>%</a:t>
            </a:r>
            <a:br>
              <a:rPr lang="en-US" altLang="zh-CN" dirty="0">
                <a:latin typeface="+mj-ea"/>
                <a:ea typeface="+mj-ea"/>
              </a:rPr>
            </a:br>
            <a:r>
              <a:rPr lang="en-US" altLang="zh-CN" dirty="0">
                <a:latin typeface="+mj-ea"/>
                <a:ea typeface="+mj-ea"/>
              </a:rPr>
              <a:t>17</a:t>
            </a:r>
            <a:r>
              <a:rPr lang="zh-CN" altLang="zh-CN" dirty="0">
                <a:latin typeface="+mj-ea"/>
                <a:ea typeface="+mj-ea"/>
              </a:rPr>
              <a:t>、中山大学</a:t>
            </a:r>
            <a:r>
              <a:rPr lang="en-US" altLang="zh-CN" dirty="0" smtClean="0">
                <a:latin typeface="+mj-ea"/>
                <a:ea typeface="+mj-ea"/>
              </a:rPr>
              <a:t>14.1</a:t>
            </a:r>
            <a:r>
              <a:rPr lang="en-US" altLang="zh-CN" dirty="0">
                <a:latin typeface="+mj-ea"/>
                <a:ea typeface="+mj-ea"/>
              </a:rPr>
              <a:t>%</a:t>
            </a:r>
            <a:br>
              <a:rPr lang="en-US" altLang="zh-CN" dirty="0">
                <a:latin typeface="+mj-ea"/>
                <a:ea typeface="+mj-ea"/>
              </a:rPr>
            </a:br>
            <a:r>
              <a:rPr lang="en-US" altLang="zh-CN" dirty="0">
                <a:latin typeface="+mj-ea"/>
                <a:ea typeface="+mj-ea"/>
              </a:rPr>
              <a:t>18</a:t>
            </a:r>
            <a:r>
              <a:rPr lang="zh-CN" altLang="zh-CN" dirty="0">
                <a:latin typeface="+mj-ea"/>
                <a:ea typeface="+mj-ea"/>
              </a:rPr>
              <a:t>、华东理工</a:t>
            </a:r>
            <a:r>
              <a:rPr lang="en-US" altLang="zh-CN" dirty="0" smtClean="0">
                <a:latin typeface="+mj-ea"/>
                <a:ea typeface="+mj-ea"/>
              </a:rPr>
              <a:t>14.0</a:t>
            </a:r>
            <a:r>
              <a:rPr lang="en-US" altLang="zh-CN" dirty="0">
                <a:latin typeface="+mj-ea"/>
                <a:ea typeface="+mj-ea"/>
              </a:rPr>
              <a:t>%</a:t>
            </a:r>
            <a:br>
              <a:rPr lang="en-US" altLang="zh-CN" dirty="0">
                <a:latin typeface="+mj-ea"/>
                <a:ea typeface="+mj-ea"/>
              </a:rPr>
            </a:br>
            <a:r>
              <a:rPr lang="en-US" altLang="zh-CN" dirty="0">
                <a:latin typeface="+mj-ea"/>
                <a:ea typeface="+mj-ea"/>
              </a:rPr>
              <a:t>19</a:t>
            </a:r>
            <a:r>
              <a:rPr lang="zh-CN" altLang="zh-CN" dirty="0">
                <a:latin typeface="+mj-ea"/>
                <a:ea typeface="+mj-ea"/>
              </a:rPr>
              <a:t>、厦门大学</a:t>
            </a:r>
            <a:r>
              <a:rPr lang="en-US" altLang="zh-CN" dirty="0" smtClean="0">
                <a:latin typeface="+mj-ea"/>
                <a:ea typeface="+mj-ea"/>
              </a:rPr>
              <a:t>13.9</a:t>
            </a:r>
            <a:r>
              <a:rPr lang="en-US" altLang="zh-CN" dirty="0">
                <a:latin typeface="+mj-ea"/>
                <a:ea typeface="+mj-ea"/>
              </a:rPr>
              <a:t>%</a:t>
            </a:r>
            <a:br>
              <a:rPr lang="en-US" altLang="zh-CN" dirty="0">
                <a:latin typeface="+mj-ea"/>
                <a:ea typeface="+mj-ea"/>
              </a:rPr>
            </a:br>
            <a:r>
              <a:rPr lang="en-US" altLang="zh-CN" dirty="0">
                <a:latin typeface="+mj-ea"/>
                <a:ea typeface="+mj-ea"/>
              </a:rPr>
              <a:t>20</a:t>
            </a:r>
            <a:r>
              <a:rPr lang="zh-CN" altLang="zh-CN" dirty="0">
                <a:latin typeface="+mj-ea"/>
                <a:ea typeface="+mj-ea"/>
              </a:rPr>
              <a:t>、中国农大</a:t>
            </a:r>
            <a:r>
              <a:rPr lang="en-US" altLang="zh-CN" dirty="0" smtClean="0">
                <a:latin typeface="+mj-ea"/>
                <a:ea typeface="+mj-ea"/>
              </a:rPr>
              <a:t>13.2</a:t>
            </a:r>
            <a:r>
              <a:rPr lang="en-US" altLang="zh-CN" dirty="0">
                <a:latin typeface="+mj-ea"/>
                <a:ea typeface="+mj-ea"/>
              </a:rPr>
              <a:t>%</a:t>
            </a:r>
            <a:br>
              <a:rPr lang="en-US" altLang="zh-CN" dirty="0">
                <a:latin typeface="+mj-ea"/>
                <a:ea typeface="+mj-ea"/>
              </a:rPr>
            </a:br>
            <a:r>
              <a:rPr lang="en-US" altLang="zh-CN" dirty="0">
                <a:latin typeface="+mj-ea"/>
                <a:ea typeface="+mj-ea"/>
              </a:rPr>
              <a:t>21</a:t>
            </a:r>
            <a:r>
              <a:rPr lang="zh-CN" altLang="zh-CN" dirty="0">
                <a:latin typeface="+mj-ea"/>
                <a:ea typeface="+mj-ea"/>
              </a:rPr>
              <a:t>、北京科技</a:t>
            </a:r>
            <a:r>
              <a:rPr lang="en-US" altLang="zh-CN" dirty="0" smtClean="0">
                <a:latin typeface="+mj-ea"/>
                <a:ea typeface="+mj-ea"/>
              </a:rPr>
              <a:t>13.1</a:t>
            </a:r>
            <a:r>
              <a:rPr lang="en-US" altLang="zh-CN" dirty="0">
                <a:latin typeface="+mj-ea"/>
                <a:ea typeface="+mj-ea"/>
              </a:rPr>
              <a:t>%</a:t>
            </a:r>
            <a:br>
              <a:rPr lang="en-US" altLang="zh-CN" dirty="0">
                <a:latin typeface="+mj-ea"/>
                <a:ea typeface="+mj-ea"/>
              </a:rPr>
            </a:br>
            <a:r>
              <a:rPr lang="en-US" altLang="zh-CN" dirty="0">
                <a:latin typeface="+mj-ea"/>
                <a:ea typeface="+mj-ea"/>
              </a:rPr>
              <a:t>22</a:t>
            </a:r>
            <a:r>
              <a:rPr lang="zh-CN" altLang="zh-CN" dirty="0">
                <a:latin typeface="+mj-ea"/>
                <a:ea typeface="+mj-ea"/>
              </a:rPr>
              <a:t>、北京交通</a:t>
            </a:r>
            <a:r>
              <a:rPr lang="en-US" altLang="zh-CN" dirty="0" smtClean="0">
                <a:latin typeface="+mj-ea"/>
                <a:ea typeface="+mj-ea"/>
              </a:rPr>
              <a:t>13.1</a:t>
            </a:r>
            <a:r>
              <a:rPr lang="en-US" altLang="zh-CN" dirty="0">
                <a:latin typeface="+mj-ea"/>
                <a:ea typeface="+mj-ea"/>
              </a:rPr>
              <a:t>%</a:t>
            </a:r>
            <a:br>
              <a:rPr lang="en-US" altLang="zh-CN" dirty="0">
                <a:latin typeface="+mj-ea"/>
                <a:ea typeface="+mj-ea"/>
              </a:rPr>
            </a:br>
            <a:r>
              <a:rPr lang="en-US" altLang="zh-CN" dirty="0">
                <a:latin typeface="+mj-ea"/>
                <a:ea typeface="+mj-ea"/>
              </a:rPr>
              <a:t>23</a:t>
            </a:r>
            <a:r>
              <a:rPr lang="zh-CN" altLang="zh-CN" dirty="0">
                <a:latin typeface="+mj-ea"/>
                <a:ea typeface="+mj-ea"/>
              </a:rPr>
              <a:t>、华中科大</a:t>
            </a:r>
            <a:r>
              <a:rPr lang="en-US" altLang="zh-CN" dirty="0" smtClean="0">
                <a:latin typeface="+mj-ea"/>
                <a:ea typeface="+mj-ea"/>
              </a:rPr>
              <a:t>12.3</a:t>
            </a:r>
            <a:r>
              <a:rPr lang="en-US" altLang="zh-CN" dirty="0">
                <a:latin typeface="+mj-ea"/>
                <a:ea typeface="+mj-ea"/>
              </a:rPr>
              <a:t>%</a:t>
            </a:r>
            <a:br>
              <a:rPr lang="en-US" altLang="zh-CN" dirty="0">
                <a:latin typeface="+mj-ea"/>
                <a:ea typeface="+mj-ea"/>
              </a:rPr>
            </a:br>
            <a:r>
              <a:rPr lang="en-US" altLang="zh-CN" dirty="0">
                <a:latin typeface="+mj-ea"/>
                <a:ea typeface="+mj-ea"/>
              </a:rPr>
              <a:t>24</a:t>
            </a:r>
            <a:r>
              <a:rPr lang="zh-CN" altLang="zh-CN" dirty="0">
                <a:latin typeface="+mj-ea"/>
                <a:ea typeface="+mj-ea"/>
              </a:rPr>
              <a:t>、东南大学</a:t>
            </a:r>
            <a:r>
              <a:rPr lang="en-US" altLang="zh-CN" dirty="0" smtClean="0">
                <a:latin typeface="+mj-ea"/>
                <a:ea typeface="+mj-ea"/>
              </a:rPr>
              <a:t>11.6</a:t>
            </a:r>
            <a:r>
              <a:rPr lang="en-US" altLang="zh-CN" dirty="0">
                <a:latin typeface="+mj-ea"/>
                <a:ea typeface="+mj-ea"/>
              </a:rPr>
              <a:t>%</a:t>
            </a:r>
            <a:br>
              <a:rPr lang="en-US" altLang="zh-CN" dirty="0">
                <a:latin typeface="+mj-ea"/>
                <a:ea typeface="+mj-ea"/>
              </a:rPr>
            </a:br>
            <a:r>
              <a:rPr lang="en-US" altLang="zh-CN" dirty="0">
                <a:latin typeface="+mj-ea"/>
                <a:ea typeface="+mj-ea"/>
              </a:rPr>
              <a:t>25</a:t>
            </a:r>
            <a:r>
              <a:rPr lang="zh-CN" altLang="zh-CN" dirty="0">
                <a:latin typeface="+mj-ea"/>
                <a:ea typeface="+mj-ea"/>
              </a:rPr>
              <a:t>、西安交大</a:t>
            </a:r>
            <a:r>
              <a:rPr lang="en-US" altLang="zh-CN" dirty="0" smtClean="0">
                <a:latin typeface="+mj-ea"/>
                <a:ea typeface="+mj-ea"/>
              </a:rPr>
              <a:t>10.9</a:t>
            </a:r>
            <a:r>
              <a:rPr lang="en-US" altLang="zh-CN" dirty="0">
                <a:latin typeface="+mj-ea"/>
                <a:ea typeface="+mj-ea"/>
              </a:rPr>
              <a:t>%</a:t>
            </a:r>
            <a:br>
              <a:rPr lang="en-US" altLang="zh-CN" dirty="0">
                <a:latin typeface="+mj-ea"/>
                <a:ea typeface="+mj-ea"/>
              </a:rPr>
            </a:br>
            <a:r>
              <a:rPr lang="en-US" altLang="zh-CN" dirty="0">
                <a:latin typeface="+mj-ea"/>
                <a:ea typeface="+mj-ea"/>
              </a:rPr>
              <a:t>26</a:t>
            </a:r>
            <a:r>
              <a:rPr lang="zh-CN" altLang="zh-CN" dirty="0">
                <a:latin typeface="+mj-ea"/>
                <a:ea typeface="+mj-ea"/>
              </a:rPr>
              <a:t>、大连理工</a:t>
            </a:r>
            <a:r>
              <a:rPr lang="en-US" altLang="zh-CN" dirty="0" smtClean="0">
                <a:latin typeface="+mj-ea"/>
                <a:ea typeface="+mj-ea"/>
              </a:rPr>
              <a:t>10.1</a:t>
            </a:r>
            <a:r>
              <a:rPr lang="en-US" altLang="zh-CN" dirty="0">
                <a:latin typeface="+mj-ea"/>
                <a:ea typeface="+mj-ea"/>
              </a:rPr>
              <a:t>%</a:t>
            </a:r>
            <a:br>
              <a:rPr lang="en-US" altLang="zh-CN" dirty="0">
                <a:latin typeface="+mj-ea"/>
                <a:ea typeface="+mj-ea"/>
              </a:rPr>
            </a:br>
            <a:r>
              <a:rPr lang="en-US" altLang="zh-CN" dirty="0">
                <a:latin typeface="+mj-ea"/>
                <a:ea typeface="+mj-ea"/>
              </a:rPr>
              <a:t>27</a:t>
            </a:r>
            <a:r>
              <a:rPr lang="zh-CN" altLang="zh-CN" dirty="0">
                <a:latin typeface="+mj-ea"/>
                <a:ea typeface="+mj-ea"/>
              </a:rPr>
              <a:t>、中国政法</a:t>
            </a:r>
            <a:r>
              <a:rPr lang="en-US" altLang="zh-CN" dirty="0" smtClean="0">
                <a:latin typeface="+mj-ea"/>
                <a:ea typeface="+mj-ea"/>
              </a:rPr>
              <a:t>9.8</a:t>
            </a:r>
            <a:r>
              <a:rPr lang="en-US" altLang="zh-CN" dirty="0">
                <a:latin typeface="+mj-ea"/>
                <a:ea typeface="+mj-ea"/>
              </a:rPr>
              <a:t>%</a:t>
            </a:r>
            <a:br>
              <a:rPr lang="en-US" altLang="zh-CN" dirty="0">
                <a:latin typeface="+mj-ea"/>
                <a:ea typeface="+mj-ea"/>
              </a:rPr>
            </a:br>
            <a:r>
              <a:rPr lang="en-US" altLang="zh-CN" dirty="0">
                <a:latin typeface="+mj-ea"/>
                <a:ea typeface="+mj-ea"/>
              </a:rPr>
              <a:t>28</a:t>
            </a:r>
            <a:r>
              <a:rPr lang="zh-CN" altLang="zh-CN" dirty="0">
                <a:latin typeface="+mj-ea"/>
                <a:ea typeface="+mj-ea"/>
              </a:rPr>
              <a:t>、北京师范</a:t>
            </a:r>
            <a:r>
              <a:rPr lang="en-US" altLang="zh-CN" dirty="0" smtClean="0">
                <a:latin typeface="+mj-ea"/>
                <a:ea typeface="+mj-ea"/>
              </a:rPr>
              <a:t>9.5</a:t>
            </a:r>
            <a:r>
              <a:rPr lang="en-US" altLang="zh-CN" dirty="0">
                <a:latin typeface="+mj-ea"/>
                <a:ea typeface="+mj-ea"/>
              </a:rPr>
              <a:t>%</a:t>
            </a:r>
            <a:br>
              <a:rPr lang="en-US" altLang="zh-CN" dirty="0">
                <a:latin typeface="+mj-ea"/>
                <a:ea typeface="+mj-ea"/>
              </a:rPr>
            </a:br>
            <a:r>
              <a:rPr lang="en-US" altLang="zh-CN" dirty="0">
                <a:latin typeface="+mj-ea"/>
                <a:ea typeface="+mj-ea"/>
              </a:rPr>
              <a:t>29</a:t>
            </a:r>
            <a:r>
              <a:rPr lang="zh-CN" altLang="zh-CN" dirty="0">
                <a:latin typeface="+mj-ea"/>
                <a:ea typeface="+mj-ea"/>
              </a:rPr>
              <a:t>、华东师范</a:t>
            </a:r>
            <a:r>
              <a:rPr lang="en-US" altLang="zh-CN" dirty="0" smtClean="0">
                <a:latin typeface="+mj-ea"/>
                <a:ea typeface="+mj-ea"/>
              </a:rPr>
              <a:t>8.3</a:t>
            </a:r>
            <a:r>
              <a:rPr lang="en-US" altLang="zh-CN" dirty="0">
                <a:latin typeface="+mj-ea"/>
                <a:ea typeface="+mj-ea"/>
              </a:rPr>
              <a:t>%</a:t>
            </a:r>
            <a:br>
              <a:rPr lang="en-US" altLang="zh-CN" dirty="0">
                <a:latin typeface="+mj-ea"/>
                <a:ea typeface="+mj-ea"/>
              </a:rPr>
            </a:br>
            <a:r>
              <a:rPr lang="en-US" altLang="zh-CN" dirty="0">
                <a:latin typeface="+mj-ea"/>
                <a:ea typeface="+mj-ea"/>
              </a:rPr>
              <a:t>30</a:t>
            </a:r>
            <a:r>
              <a:rPr lang="zh-CN" altLang="zh-CN" dirty="0">
                <a:latin typeface="+mj-ea"/>
                <a:ea typeface="+mj-ea"/>
              </a:rPr>
              <a:t>、电子科大</a:t>
            </a:r>
            <a:r>
              <a:rPr lang="en-US" altLang="zh-CN" dirty="0" smtClean="0">
                <a:latin typeface="+mj-ea"/>
                <a:ea typeface="+mj-ea"/>
              </a:rPr>
              <a:t>8.0</a:t>
            </a:r>
            <a:r>
              <a:rPr lang="en-US" altLang="zh-CN" dirty="0">
                <a:latin typeface="+mj-ea"/>
                <a:ea typeface="+mj-ea"/>
              </a:rPr>
              <a:t>%</a:t>
            </a:r>
            <a:endParaRPr lang="zh-CN" altLang="zh-CN" dirty="0">
              <a:latin typeface="+mj-ea"/>
              <a:ea typeface="+mj-ea"/>
            </a:endParaRPr>
          </a:p>
        </p:txBody>
      </p:sp>
      <p:sp>
        <p:nvSpPr>
          <p:cNvPr id="6" name="TextBox 5"/>
          <p:cNvSpPr txBox="1"/>
          <p:nvPr/>
        </p:nvSpPr>
        <p:spPr>
          <a:xfrm>
            <a:off x="1143000" y="5680247"/>
            <a:ext cx="6172200" cy="923330"/>
          </a:xfrm>
          <a:prstGeom prst="rect">
            <a:avLst/>
          </a:prstGeom>
          <a:noFill/>
        </p:spPr>
        <p:txBody>
          <a:bodyPr wrap="square" rtlCol="0">
            <a:spAutoFit/>
          </a:bodyPr>
          <a:lstStyle/>
          <a:p>
            <a:r>
              <a:rPr lang="zh-CN" altLang="zh-CN" dirty="0"/>
              <a:t>（信息来自</a:t>
            </a:r>
            <a:r>
              <a:rPr lang="en-US" altLang="zh-CN" u="sng" dirty="0">
                <a:hlinkClick r:id="rId2"/>
              </a:rPr>
              <a:t>http://www.gaokao.com/e/20140505/5366fcc48b26c.shtml</a:t>
            </a:r>
            <a:r>
              <a:rPr lang="zh-CN" altLang="zh-CN" dirty="0"/>
              <a:t>）</a:t>
            </a:r>
          </a:p>
          <a:p>
            <a:r>
              <a:rPr lang="zh-CN" altLang="zh-CN" dirty="0"/>
              <a:t>教育部直属高校</a:t>
            </a:r>
            <a:r>
              <a:rPr lang="en-US" altLang="zh-CN" dirty="0"/>
              <a:t>2013</a:t>
            </a:r>
            <a:r>
              <a:rPr lang="zh-CN" altLang="zh-CN" dirty="0"/>
              <a:t>本科毕业生出国留学前</a:t>
            </a:r>
            <a:r>
              <a:rPr lang="en-US" altLang="zh-CN" dirty="0"/>
              <a:t>30</a:t>
            </a:r>
            <a:r>
              <a:rPr lang="zh-CN" altLang="zh-CN" dirty="0"/>
              <a:t>强</a:t>
            </a:r>
          </a:p>
        </p:txBody>
      </p:sp>
    </p:spTree>
    <p:extLst>
      <p:ext uri="{BB962C8B-B14F-4D97-AF65-F5344CB8AC3E}">
        <p14:creationId xmlns:p14="http://schemas.microsoft.com/office/powerpoint/2010/main" val="19508262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endParaRPr lang="en-US" altLang="zh-CN" dirty="0" smtClean="0"/>
          </a:p>
          <a:p>
            <a:pPr marL="0" indent="0" algn="ctr">
              <a:buNone/>
            </a:pPr>
            <a:endParaRPr lang="en-US" altLang="zh-CN" dirty="0" smtClean="0"/>
          </a:p>
          <a:p>
            <a:pPr marL="0" indent="0" algn="ctr">
              <a:buNone/>
            </a:pPr>
            <a:r>
              <a:rPr lang="zh-CN" altLang="en-US" sz="6000" b="1" dirty="0" smtClean="0">
                <a:solidFill>
                  <a:srgbClr val="00B050"/>
                </a:solidFill>
              </a:rPr>
              <a:t>“青少年要敢于有梦”</a:t>
            </a:r>
            <a:endParaRPr lang="en-US" altLang="zh-CN" sz="6000" b="1" dirty="0" smtClean="0">
              <a:solidFill>
                <a:srgbClr val="00B050"/>
              </a:solidFill>
            </a:endParaRPr>
          </a:p>
          <a:p>
            <a:pPr marL="0" indent="0" algn="ctr">
              <a:buNone/>
            </a:pPr>
            <a:endParaRPr lang="en-US" dirty="0"/>
          </a:p>
        </p:txBody>
      </p:sp>
    </p:spTree>
    <p:extLst>
      <p:ext uri="{BB962C8B-B14F-4D97-AF65-F5344CB8AC3E}">
        <p14:creationId xmlns:p14="http://schemas.microsoft.com/office/powerpoint/2010/main" val="4654384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a:bodyPr>
          <a:lstStyle/>
          <a:p>
            <a:pPr marL="0" indent="0" algn="ctr">
              <a:buNone/>
            </a:pPr>
            <a:endParaRPr lang="en-US" sz="6600" dirty="0" smtClean="0">
              <a:solidFill>
                <a:srgbClr val="0070C0"/>
              </a:solidFill>
            </a:endParaRPr>
          </a:p>
          <a:p>
            <a:pPr marL="0" indent="0" algn="ctr">
              <a:buNone/>
            </a:pPr>
            <a:r>
              <a:rPr lang="en-US" sz="6600" dirty="0" smtClean="0">
                <a:solidFill>
                  <a:srgbClr val="0070C0"/>
                </a:solidFill>
              </a:rPr>
              <a:t>Do you have a dream?</a:t>
            </a:r>
            <a:endParaRPr lang="en-US" sz="6600" dirty="0">
              <a:solidFill>
                <a:srgbClr val="0070C0"/>
              </a:solidFill>
            </a:endParaRPr>
          </a:p>
        </p:txBody>
      </p:sp>
    </p:spTree>
    <p:extLst>
      <p:ext uri="{BB962C8B-B14F-4D97-AF65-F5344CB8AC3E}">
        <p14:creationId xmlns:p14="http://schemas.microsoft.com/office/powerpoint/2010/main" val="3279082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Any Questions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2601" y="1143000"/>
            <a:ext cx="5638800" cy="5181600"/>
          </a:xfrm>
        </p:spPr>
      </p:pic>
    </p:spTree>
    <p:extLst>
      <p:ext uri="{BB962C8B-B14F-4D97-AF65-F5344CB8AC3E}">
        <p14:creationId xmlns:p14="http://schemas.microsoft.com/office/powerpoint/2010/main" val="489945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1219199"/>
          </a:xfrm>
        </p:spPr>
        <p:txBody>
          <a:bodyPr/>
          <a:lstStyle/>
          <a:p>
            <a:r>
              <a:rPr lang="zh-CN" altLang="en-US" dirty="0"/>
              <a:t>学习经历</a:t>
            </a:r>
          </a:p>
        </p:txBody>
      </p:sp>
      <p:sp>
        <p:nvSpPr>
          <p:cNvPr id="3" name="Subtitle 2"/>
          <p:cNvSpPr>
            <a:spLocks noGrp="1"/>
          </p:cNvSpPr>
          <p:nvPr>
            <p:ph type="subTitle" idx="1"/>
          </p:nvPr>
        </p:nvSpPr>
        <p:spPr>
          <a:xfrm>
            <a:off x="1447800" y="1828800"/>
            <a:ext cx="6324600" cy="4724400"/>
          </a:xfrm>
        </p:spPr>
        <p:txBody>
          <a:bodyPr>
            <a:normAutofit fontScale="77500" lnSpcReduction="20000"/>
          </a:bodyPr>
          <a:lstStyle/>
          <a:p>
            <a:pPr marL="457200" indent="-457200" algn="l">
              <a:buFont typeface="Arial" panose="020B0604020202020204" pitchFamily="34" charset="0"/>
              <a:buChar char="•"/>
            </a:pPr>
            <a:r>
              <a:rPr lang="en-US" altLang="zh-CN" b="1" dirty="0" smtClean="0"/>
              <a:t>2011-2012</a:t>
            </a:r>
            <a:r>
              <a:rPr lang="zh-CN" altLang="en-US" b="1" dirty="0" smtClean="0"/>
              <a:t>， 硕士研究生，美国匹兹堡大学信息学院图书馆与</a:t>
            </a:r>
            <a:r>
              <a:rPr lang="zh-CN" altLang="en-US" b="1" dirty="0"/>
              <a:t>信</a:t>
            </a:r>
            <a:r>
              <a:rPr lang="zh-CN" altLang="en-US" b="1" dirty="0" smtClean="0"/>
              <a:t>息科学专</a:t>
            </a:r>
            <a:r>
              <a:rPr lang="zh-CN" altLang="en-US" b="1" dirty="0"/>
              <a:t>业</a:t>
            </a:r>
            <a:r>
              <a:rPr lang="zh-CN" altLang="en-US" b="1" dirty="0" smtClean="0"/>
              <a:t>（</a:t>
            </a:r>
            <a:r>
              <a:rPr lang="en-US" altLang="zh-CN" b="1" dirty="0" smtClean="0"/>
              <a:t>Master, Library and Information Science, Information Science School at University of Pittsburgh)</a:t>
            </a:r>
          </a:p>
          <a:p>
            <a:pPr marL="457200" indent="-457200" algn="l">
              <a:buFont typeface="Arial" panose="020B0604020202020204" pitchFamily="34" charset="0"/>
              <a:buChar char="•"/>
            </a:pPr>
            <a:r>
              <a:rPr lang="en-US" altLang="zh-CN" b="1" dirty="0" smtClean="0"/>
              <a:t>2009</a:t>
            </a:r>
            <a:r>
              <a:rPr lang="zh-CN" altLang="en-US" b="1" dirty="0" smtClean="0"/>
              <a:t>， 访问学者，美国匹兹堡大学</a:t>
            </a:r>
            <a:r>
              <a:rPr lang="en-US" altLang="zh-CN" b="1" dirty="0" smtClean="0"/>
              <a:t>Hillman Library</a:t>
            </a:r>
            <a:r>
              <a:rPr lang="zh-CN" altLang="en-US" b="1" dirty="0" smtClean="0"/>
              <a:t>东亚图书馆</a:t>
            </a:r>
            <a:endParaRPr lang="en-US" altLang="zh-CN" b="1" dirty="0" smtClean="0"/>
          </a:p>
          <a:p>
            <a:pPr marL="457200" indent="-457200" algn="l">
              <a:buFont typeface="Arial" panose="020B0604020202020204" pitchFamily="34" charset="0"/>
              <a:buChar char="•"/>
            </a:pPr>
            <a:r>
              <a:rPr lang="en-US" altLang="zh-CN" b="1" dirty="0" smtClean="0"/>
              <a:t>2003-2006</a:t>
            </a:r>
            <a:r>
              <a:rPr lang="zh-CN" altLang="en-US" b="1" dirty="0" smtClean="0"/>
              <a:t>，</a:t>
            </a:r>
            <a:r>
              <a:rPr lang="zh-CN" altLang="en-US" b="1" dirty="0"/>
              <a:t>硕士研究</a:t>
            </a:r>
            <a:r>
              <a:rPr lang="zh-CN" altLang="en-US" b="1" dirty="0" smtClean="0"/>
              <a:t>生，外国语言学及应用语言学，内蒙古大学外国语学院</a:t>
            </a:r>
            <a:endParaRPr lang="en-US" altLang="zh-CN" b="1" dirty="0" smtClean="0"/>
          </a:p>
          <a:p>
            <a:pPr marL="457200" indent="-457200" algn="l">
              <a:buFont typeface="Arial" panose="020B0604020202020204" pitchFamily="34" charset="0"/>
              <a:buChar char="•"/>
            </a:pPr>
            <a:r>
              <a:rPr lang="en-US" altLang="zh-CN" b="1" dirty="0" smtClean="0"/>
              <a:t>1987-1991</a:t>
            </a:r>
            <a:r>
              <a:rPr lang="zh-CN" altLang="en-US" b="1" dirty="0" smtClean="0"/>
              <a:t>，英语专业本科，内蒙古大学外国语学院</a:t>
            </a:r>
            <a:endParaRPr lang="en-US" altLang="zh-CN" b="1" dirty="0" smtClean="0"/>
          </a:p>
          <a:p>
            <a:endParaRPr lang="en-US" altLang="zh-CN" dirty="0" smtClean="0"/>
          </a:p>
          <a:p>
            <a:r>
              <a:rPr lang="en-US" altLang="zh-CN" dirty="0" smtClean="0"/>
              <a:t> </a:t>
            </a:r>
            <a:endParaRPr lang="zh-CN" altLang="en-US" dirty="0"/>
          </a:p>
        </p:txBody>
      </p:sp>
    </p:spTree>
    <p:extLst>
      <p:ext uri="{BB962C8B-B14F-4D97-AF65-F5344CB8AC3E}">
        <p14:creationId xmlns:p14="http://schemas.microsoft.com/office/powerpoint/2010/main" val="2272029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出国</a:t>
            </a:r>
            <a:r>
              <a:rPr lang="zh-CN" altLang="en-US" dirty="0"/>
              <a:t>原因</a:t>
            </a:r>
          </a:p>
        </p:txBody>
      </p:sp>
      <p:sp>
        <p:nvSpPr>
          <p:cNvPr id="3" name="Content Placeholder 2"/>
          <p:cNvSpPr>
            <a:spLocks noGrp="1"/>
          </p:cNvSpPr>
          <p:nvPr>
            <p:ph idx="1"/>
          </p:nvPr>
        </p:nvSpPr>
        <p:spPr/>
        <p:txBody>
          <a:bodyPr/>
          <a:lstStyle/>
          <a:p>
            <a:r>
              <a:rPr lang="en-US" altLang="zh-CN" dirty="0" smtClean="0"/>
              <a:t>1. 2009</a:t>
            </a:r>
            <a:r>
              <a:rPr lang="zh-CN" altLang="en-US" dirty="0" smtClean="0"/>
              <a:t>年争取到出国访学机会，第一次迈出国门。</a:t>
            </a:r>
            <a:endParaRPr lang="en-US" altLang="zh-CN" dirty="0" smtClean="0"/>
          </a:p>
          <a:p>
            <a:r>
              <a:rPr lang="en-US" altLang="zh-CN" dirty="0" smtClean="0"/>
              <a:t>2. </a:t>
            </a:r>
            <a:r>
              <a:rPr lang="zh-CN" altLang="en-US" dirty="0"/>
              <a:t>挑战自己</a:t>
            </a:r>
            <a:r>
              <a:rPr lang="zh-CN" altLang="en-US" dirty="0" smtClean="0"/>
              <a:t>，选择留学。陪女儿。</a:t>
            </a:r>
            <a:endParaRPr lang="en-US" altLang="zh-CN" dirty="0" smtClean="0"/>
          </a:p>
          <a:p>
            <a:r>
              <a:rPr lang="en-US" altLang="zh-CN" dirty="0" smtClean="0"/>
              <a:t>3. </a:t>
            </a:r>
            <a:r>
              <a:rPr lang="zh-CN" altLang="en-US" dirty="0" smtClean="0"/>
              <a:t>为什么选择</a:t>
            </a:r>
            <a:r>
              <a:rPr lang="en-US" altLang="zh-CN" dirty="0" smtClean="0"/>
              <a:t>Master</a:t>
            </a:r>
            <a:r>
              <a:rPr lang="zh-CN" altLang="en-US" dirty="0" smtClean="0"/>
              <a:t>而不是</a:t>
            </a:r>
            <a:r>
              <a:rPr lang="en-US" altLang="zh-CN" dirty="0" smtClean="0"/>
              <a:t>PHD</a:t>
            </a:r>
            <a:r>
              <a:rPr lang="zh-CN" altLang="en-US" dirty="0" smtClean="0"/>
              <a:t>？时间关系</a:t>
            </a:r>
            <a:r>
              <a:rPr lang="en-US" altLang="zh-CN" dirty="0" smtClean="0"/>
              <a:t>, </a:t>
            </a:r>
            <a:r>
              <a:rPr lang="zh-CN" altLang="en-US" dirty="0" smtClean="0"/>
              <a:t>资金</a:t>
            </a:r>
            <a:r>
              <a:rPr lang="zh-CN" altLang="en-US" dirty="0"/>
              <a:t>原因</a:t>
            </a:r>
          </a:p>
        </p:txBody>
      </p:sp>
    </p:spTree>
    <p:extLst>
      <p:ext uri="{BB962C8B-B14F-4D97-AF65-F5344CB8AC3E}">
        <p14:creationId xmlns:p14="http://schemas.microsoft.com/office/powerpoint/2010/main" val="3481482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申</a:t>
            </a:r>
            <a:r>
              <a:rPr lang="zh-CN" altLang="en-US" dirty="0" smtClean="0"/>
              <a:t>请留学的难点</a:t>
            </a:r>
            <a:endParaRPr lang="zh-CN" altLang="en-US" dirty="0"/>
          </a:p>
        </p:txBody>
      </p:sp>
      <p:sp>
        <p:nvSpPr>
          <p:cNvPr id="3" name="Content Placeholder 2"/>
          <p:cNvSpPr>
            <a:spLocks noGrp="1"/>
          </p:cNvSpPr>
          <p:nvPr>
            <p:ph idx="1"/>
          </p:nvPr>
        </p:nvSpPr>
        <p:spPr>
          <a:xfrm>
            <a:off x="457200" y="1219200"/>
            <a:ext cx="8229600" cy="5334000"/>
          </a:xfrm>
        </p:spPr>
        <p:txBody>
          <a:bodyPr/>
          <a:lstStyle/>
          <a:p>
            <a:r>
              <a:rPr lang="zh-CN" altLang="en-US" dirty="0" smtClean="0"/>
              <a:t>外语</a:t>
            </a:r>
            <a:endParaRPr lang="en-US" altLang="zh-CN" dirty="0" smtClean="0"/>
          </a:p>
          <a:p>
            <a:pPr marL="0" indent="0">
              <a:buNone/>
            </a:pPr>
            <a:r>
              <a:rPr lang="en-US" altLang="zh-CN" dirty="0" smtClean="0"/>
              <a:t>---</a:t>
            </a:r>
            <a:r>
              <a:rPr lang="zh-CN" altLang="en-US" dirty="0" smtClean="0"/>
              <a:t>口语</a:t>
            </a:r>
            <a:endParaRPr lang="en-US" altLang="zh-CN" dirty="0" smtClean="0"/>
          </a:p>
          <a:p>
            <a:pPr marL="0" indent="0">
              <a:buNone/>
            </a:pPr>
            <a:r>
              <a:rPr lang="en-US" altLang="zh-CN" dirty="0" smtClean="0"/>
              <a:t>---</a:t>
            </a:r>
            <a:r>
              <a:rPr lang="zh-CN" altLang="en-US" dirty="0" smtClean="0"/>
              <a:t>听力</a:t>
            </a:r>
            <a:endParaRPr lang="en-US" altLang="zh-CN" dirty="0" smtClean="0"/>
          </a:p>
          <a:p>
            <a:r>
              <a:rPr lang="zh-CN" altLang="en-US" dirty="0"/>
              <a:t>专业选</a:t>
            </a:r>
            <a:r>
              <a:rPr lang="zh-CN" altLang="en-US" dirty="0" smtClean="0"/>
              <a:t>择</a:t>
            </a:r>
            <a:endParaRPr lang="en-US" altLang="zh-CN" dirty="0" smtClean="0"/>
          </a:p>
          <a:p>
            <a:pPr marL="0" indent="0">
              <a:buNone/>
            </a:pPr>
            <a:r>
              <a:rPr lang="en-US" altLang="zh-CN" dirty="0" smtClean="0"/>
              <a:t>---</a:t>
            </a:r>
            <a:r>
              <a:rPr lang="zh-CN" altLang="en-US" dirty="0" smtClean="0"/>
              <a:t>如何申报学校，专业？交叉学科， 相关专业</a:t>
            </a:r>
            <a:endParaRPr lang="en-US" altLang="zh-CN" dirty="0" smtClean="0"/>
          </a:p>
          <a:p>
            <a:pPr marL="0" indent="0">
              <a:buNone/>
            </a:pPr>
            <a:r>
              <a:rPr lang="en-US" altLang="zh-CN" dirty="0" smtClean="0"/>
              <a:t>---</a:t>
            </a:r>
            <a:r>
              <a:rPr lang="zh-CN" altLang="en-US" dirty="0" smtClean="0"/>
              <a:t>看不明白的上网查， 发</a:t>
            </a:r>
            <a:r>
              <a:rPr lang="en-US" altLang="zh-CN" dirty="0" smtClean="0"/>
              <a:t>email</a:t>
            </a:r>
            <a:r>
              <a:rPr lang="zh-CN" altLang="en-US" dirty="0" smtClean="0"/>
              <a:t>问， 不能想当然。</a:t>
            </a:r>
            <a:endParaRPr lang="en-US" altLang="zh-CN" dirty="0" smtClean="0"/>
          </a:p>
          <a:p>
            <a:pPr marL="0" indent="0">
              <a:buNone/>
            </a:pPr>
            <a:r>
              <a:rPr lang="en-US" altLang="zh-CN" dirty="0" smtClean="0">
                <a:hlinkClick r:id="rId2"/>
              </a:rPr>
              <a:t>http://www</a:t>
            </a:r>
            <a:r>
              <a:rPr lang="en-US" altLang="zh-CN" dirty="0">
                <a:hlinkClick r:id="rId2"/>
              </a:rPr>
              <a:t>.</a:t>
            </a:r>
            <a:r>
              <a:rPr lang="en-US" altLang="zh-CN" dirty="0" smtClean="0">
                <a:hlinkClick r:id="rId2"/>
              </a:rPr>
              <a:t>pitt.edu/</a:t>
            </a:r>
            <a:endParaRPr lang="en-US" altLang="zh-CN" dirty="0" smtClean="0"/>
          </a:p>
          <a:p>
            <a:pPr marL="0" indent="0">
              <a:buNone/>
            </a:pPr>
            <a:endParaRPr lang="en-US" altLang="zh-CN" dirty="0"/>
          </a:p>
          <a:p>
            <a:pPr marL="0" indent="0">
              <a:buNone/>
            </a:pPr>
            <a:endParaRPr lang="en-US" altLang="zh-CN" dirty="0" smtClean="0"/>
          </a:p>
          <a:p>
            <a:pPr marL="0" indent="0">
              <a:buNone/>
            </a:pPr>
            <a:endParaRPr lang="en-US" altLang="zh-CN" dirty="0" smtClean="0"/>
          </a:p>
          <a:p>
            <a:pPr marL="0" indent="0">
              <a:buNone/>
            </a:pPr>
            <a:endParaRPr lang="zh-CN" altLang="en-US" dirty="0"/>
          </a:p>
        </p:txBody>
      </p:sp>
    </p:spTree>
    <p:extLst>
      <p:ext uri="{BB962C8B-B14F-4D97-AF65-F5344CB8AC3E}">
        <p14:creationId xmlns:p14="http://schemas.microsoft.com/office/powerpoint/2010/main" val="3271448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如何学英语</a:t>
            </a:r>
            <a:endParaRPr lang="en-US" dirty="0"/>
          </a:p>
        </p:txBody>
      </p:sp>
      <p:sp>
        <p:nvSpPr>
          <p:cNvPr id="3" name="Content Placeholder 2"/>
          <p:cNvSpPr>
            <a:spLocks noGrp="1"/>
          </p:cNvSpPr>
          <p:nvPr>
            <p:ph idx="1"/>
          </p:nvPr>
        </p:nvSpPr>
        <p:spPr/>
        <p:txBody>
          <a:bodyPr>
            <a:normAutofit fontScale="92500" lnSpcReduction="10000"/>
          </a:bodyPr>
          <a:lstStyle/>
          <a:p>
            <a:r>
              <a:rPr lang="zh-CN" altLang="en-US" dirty="0" smtClean="0"/>
              <a:t>内大图书馆借阅外文图书读者比较</a:t>
            </a:r>
            <a:endParaRPr lang="en-US" altLang="zh-CN" dirty="0" smtClean="0"/>
          </a:p>
          <a:p>
            <a:pPr marL="0" indent="0">
              <a:buNone/>
            </a:pPr>
            <a:r>
              <a:rPr lang="zh-CN" altLang="en-US" dirty="0" smtClean="0"/>
              <a:t>看三组数字：</a:t>
            </a:r>
            <a:endParaRPr lang="en-US" altLang="zh-CN" dirty="0" smtClean="0"/>
          </a:p>
          <a:p>
            <a:pPr marL="0" indent="0">
              <a:buNone/>
            </a:pPr>
            <a:r>
              <a:rPr lang="en-US" altLang="zh-CN" dirty="0" smtClean="0"/>
              <a:t>1. </a:t>
            </a:r>
            <a:r>
              <a:rPr lang="zh-CN" altLang="en-US" dirty="0" smtClean="0"/>
              <a:t>外文纸质资料（书、刊）每年平均</a:t>
            </a:r>
            <a:r>
              <a:rPr lang="en-US" altLang="zh-CN" dirty="0" smtClean="0"/>
              <a:t>400</a:t>
            </a:r>
            <a:r>
              <a:rPr lang="zh-CN" altLang="en-US" dirty="0" smtClean="0"/>
              <a:t>多万， 外文数据库经费每年投入</a:t>
            </a:r>
            <a:r>
              <a:rPr lang="en-US" altLang="zh-CN" dirty="0" smtClean="0"/>
              <a:t>1000</a:t>
            </a:r>
            <a:r>
              <a:rPr lang="zh-CN" altLang="en-US" dirty="0" smtClean="0"/>
              <a:t>多万。</a:t>
            </a:r>
            <a:endParaRPr lang="en-US" altLang="zh-CN" dirty="0" smtClean="0"/>
          </a:p>
          <a:p>
            <a:pPr marL="0" indent="0">
              <a:buNone/>
            </a:pPr>
            <a:r>
              <a:rPr lang="en-US" altLang="zh-CN" dirty="0" smtClean="0"/>
              <a:t>2. </a:t>
            </a:r>
            <a:r>
              <a:rPr lang="zh-CN" altLang="en-US" dirty="0" smtClean="0"/>
              <a:t>内大有近</a:t>
            </a:r>
            <a:r>
              <a:rPr lang="en-US" altLang="zh-CN" dirty="0" smtClean="0"/>
              <a:t>3</a:t>
            </a:r>
            <a:r>
              <a:rPr lang="zh-CN" altLang="en-US" dirty="0" smtClean="0"/>
              <a:t>万学生，</a:t>
            </a:r>
            <a:r>
              <a:rPr lang="en-US" altLang="zh-CN" dirty="0" smtClean="0"/>
              <a:t>1700</a:t>
            </a:r>
            <a:r>
              <a:rPr lang="zh-CN" altLang="en-US" dirty="0" smtClean="0"/>
              <a:t>教师</a:t>
            </a:r>
            <a:r>
              <a:rPr lang="en-US" altLang="zh-CN" dirty="0" smtClean="0"/>
              <a:t>.</a:t>
            </a:r>
          </a:p>
          <a:p>
            <a:pPr marL="0" indent="0">
              <a:buNone/>
            </a:pPr>
            <a:r>
              <a:rPr lang="en-US" altLang="zh-CN" dirty="0" smtClean="0"/>
              <a:t>3. </a:t>
            </a:r>
            <a:r>
              <a:rPr lang="zh-CN" altLang="en-US" dirty="0" smtClean="0"/>
              <a:t>内</a:t>
            </a:r>
            <a:r>
              <a:rPr lang="zh-CN" altLang="en-US" dirty="0"/>
              <a:t>大图书馆北区外文阅览室</a:t>
            </a:r>
            <a:endParaRPr lang="en-US" altLang="zh-CN" dirty="0"/>
          </a:p>
          <a:p>
            <a:pPr marL="0" indent="0">
              <a:buNone/>
            </a:pPr>
            <a:r>
              <a:rPr lang="en-US" altLang="zh-CN" dirty="0" smtClean="0"/>
              <a:t>--2013.11.1-2014.4.30</a:t>
            </a:r>
            <a:r>
              <a:rPr lang="zh-CN" altLang="en-US" dirty="0" smtClean="0"/>
              <a:t> 借</a:t>
            </a:r>
            <a:r>
              <a:rPr lang="en-US" altLang="zh-CN" dirty="0" smtClean="0"/>
              <a:t>69</a:t>
            </a:r>
            <a:r>
              <a:rPr lang="zh-CN" altLang="en-US" dirty="0" smtClean="0"/>
              <a:t>册</a:t>
            </a:r>
            <a:r>
              <a:rPr lang="en-US" altLang="zh-CN" dirty="0" smtClean="0"/>
              <a:t>/</a:t>
            </a:r>
            <a:r>
              <a:rPr lang="zh-CN" altLang="en-US" dirty="0" smtClean="0"/>
              <a:t>还</a:t>
            </a:r>
            <a:r>
              <a:rPr lang="en-US" altLang="zh-CN" dirty="0" smtClean="0"/>
              <a:t>75</a:t>
            </a:r>
            <a:r>
              <a:rPr lang="zh-CN" altLang="en-US" dirty="0" smtClean="0"/>
              <a:t>册。</a:t>
            </a:r>
            <a:endParaRPr lang="en-US" altLang="zh-CN" dirty="0"/>
          </a:p>
          <a:p>
            <a:pPr marL="0" indent="0">
              <a:buNone/>
            </a:pPr>
            <a:r>
              <a:rPr lang="en-US" altLang="zh-CN" dirty="0" smtClean="0"/>
              <a:t>--2014.5.1-2014.9.30 </a:t>
            </a:r>
            <a:r>
              <a:rPr lang="zh-CN" altLang="en-US" dirty="0" smtClean="0"/>
              <a:t>借</a:t>
            </a:r>
            <a:r>
              <a:rPr lang="en-US" altLang="zh-CN" dirty="0" smtClean="0"/>
              <a:t>48</a:t>
            </a:r>
            <a:r>
              <a:rPr lang="zh-CN" altLang="en-US" dirty="0" smtClean="0"/>
              <a:t>册</a:t>
            </a:r>
            <a:r>
              <a:rPr lang="en-US" altLang="zh-CN" dirty="0" smtClean="0"/>
              <a:t>/</a:t>
            </a:r>
            <a:r>
              <a:rPr lang="zh-CN" altLang="en-US" dirty="0" smtClean="0"/>
              <a:t>还</a:t>
            </a:r>
            <a:r>
              <a:rPr lang="en-US" altLang="zh-CN" dirty="0" smtClean="0"/>
              <a:t>45</a:t>
            </a:r>
            <a:r>
              <a:rPr lang="zh-CN" altLang="en-US" dirty="0" smtClean="0"/>
              <a:t>册。（北区人均约</a:t>
            </a:r>
            <a:r>
              <a:rPr lang="en-US" altLang="zh-CN" dirty="0" smtClean="0"/>
              <a:t>0.0078</a:t>
            </a:r>
            <a:r>
              <a:rPr lang="zh-CN" altLang="en-US" dirty="0" smtClean="0"/>
              <a:t>册</a:t>
            </a:r>
            <a:r>
              <a:rPr lang="en-US" altLang="zh-CN" dirty="0" smtClean="0"/>
              <a:t>/12</a:t>
            </a:r>
            <a:r>
              <a:rPr lang="zh-CN" altLang="en-US" dirty="0" smtClean="0"/>
              <a:t>个月</a:t>
            </a:r>
            <a:r>
              <a:rPr lang="en-US" altLang="zh-CN" dirty="0" smtClean="0"/>
              <a:t>, </a:t>
            </a:r>
            <a:r>
              <a:rPr lang="zh-CN" altLang="en-US" dirty="0" smtClean="0"/>
              <a:t>）</a:t>
            </a:r>
            <a:endParaRPr lang="en-US" altLang="zh-CN" dirty="0"/>
          </a:p>
          <a:p>
            <a:endParaRPr lang="en-US" altLang="zh-CN" dirty="0" smtClean="0"/>
          </a:p>
        </p:txBody>
      </p:sp>
    </p:spTree>
    <p:extLst>
      <p:ext uri="{BB962C8B-B14F-4D97-AF65-F5344CB8AC3E}">
        <p14:creationId xmlns:p14="http://schemas.microsoft.com/office/powerpoint/2010/main" val="3613893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80</a:t>
            </a:r>
            <a:r>
              <a:rPr lang="zh-CN" altLang="en-US" dirty="0" smtClean="0"/>
              <a:t>年代初外文书阅读情况</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524000"/>
            <a:ext cx="3276600" cy="3453606"/>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3784" y="1371600"/>
            <a:ext cx="4343400" cy="5029200"/>
          </a:xfrm>
          <a:prstGeom prst="rect">
            <a:avLst/>
          </a:prstGeom>
        </p:spPr>
      </p:pic>
    </p:spTree>
    <p:extLst>
      <p:ext uri="{BB962C8B-B14F-4D97-AF65-F5344CB8AC3E}">
        <p14:creationId xmlns:p14="http://schemas.microsoft.com/office/powerpoint/2010/main" val="1357038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dirty="0" smtClean="0"/>
              <a:t>80</a:t>
            </a:r>
            <a:r>
              <a:rPr lang="zh-CN" altLang="en-US" dirty="0" smtClean="0"/>
              <a:t>年代初外文书阅读情况（</a:t>
            </a:r>
            <a:r>
              <a:rPr lang="en-US" altLang="zh-CN" dirty="0" smtClean="0"/>
              <a:t>cont’d)</a:t>
            </a:r>
            <a:br>
              <a:rPr lang="en-US" altLang="zh-CN" dirty="0" smtClean="0"/>
            </a:b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676400"/>
            <a:ext cx="3505200" cy="3352800"/>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3567" y="1190897"/>
            <a:ext cx="4345633" cy="4648200"/>
          </a:xfrm>
          <a:prstGeom prst="rect">
            <a:avLst/>
          </a:prstGeom>
        </p:spPr>
      </p:pic>
    </p:spTree>
    <p:extLst>
      <p:ext uri="{BB962C8B-B14F-4D97-AF65-F5344CB8AC3E}">
        <p14:creationId xmlns:p14="http://schemas.microsoft.com/office/powerpoint/2010/main" val="324264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4926</TotalTime>
  <Words>2550</Words>
  <Application>Microsoft Office PowerPoint</Application>
  <PresentationFormat>On-screen Show (4:3)</PresentationFormat>
  <Paragraphs>207</Paragraphs>
  <Slides>37</Slides>
  <Notes>4</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    讲座主办单位：图书馆 讲座主持人：闫冰梅，（美国匹兹堡大学图书馆与信息专业硕士，内蒙古大学图书馆） 特邀嘉宾：薛芳菲（ 8岁） 主讲人： 武轶冰（加拿大）内蒙古大学外国语学院外籍教师 </vt:lpstr>
      <vt:lpstr>梦想并不遥远 --本科生英语学习及留学指导系列讲座</vt:lpstr>
      <vt:lpstr>策划此次讲座的起因</vt:lpstr>
      <vt:lpstr>学习经历</vt:lpstr>
      <vt:lpstr>出国原因</vt:lpstr>
      <vt:lpstr>申请留学的难点</vt:lpstr>
      <vt:lpstr>如何学英语</vt:lpstr>
      <vt:lpstr>80年代初外文书阅读情况</vt:lpstr>
      <vt:lpstr>80年代初外文书阅读情况（cont’d) </vt:lpstr>
      <vt:lpstr>知道他们在哪里吗？  </vt:lpstr>
      <vt:lpstr> （cont’d） </vt:lpstr>
      <vt:lpstr>（cont’d) </vt:lpstr>
      <vt:lpstr>（cont’d) </vt:lpstr>
      <vt:lpstr>（cont’d) </vt:lpstr>
      <vt:lpstr>梁希侠教授阅览记录 </vt:lpstr>
      <vt:lpstr>张杰院士阅览记录</vt:lpstr>
      <vt:lpstr>班士良教授阅览记录</vt:lpstr>
      <vt:lpstr>方天琪教授阅览记录</vt:lpstr>
      <vt:lpstr>为什么上大学</vt:lpstr>
      <vt:lpstr>大学本科期间利用图书馆</vt:lpstr>
      <vt:lpstr>世界人年均读书</vt:lpstr>
      <vt:lpstr>My Questions</vt:lpstr>
      <vt:lpstr>如何申请奖学金</vt:lpstr>
      <vt:lpstr>留学的收获</vt:lpstr>
      <vt:lpstr>蒙古学</vt:lpstr>
      <vt:lpstr>英语专业</vt:lpstr>
      <vt:lpstr>计算机专业</vt:lpstr>
      <vt:lpstr>文史哲专业</vt:lpstr>
      <vt:lpstr>理工类专业</vt:lpstr>
      <vt:lpstr>关于熬夜和早起</vt:lpstr>
      <vt:lpstr>手机英语</vt:lpstr>
      <vt:lpstr>本科外语学习规划</vt:lpstr>
      <vt:lpstr>怎样找书看？</vt:lpstr>
      <vt:lpstr>教育部直属高校2013本科毕业生出国留学前30强 </vt:lpstr>
      <vt:lpstr>PowerPoint Presentation</vt:lpstr>
      <vt:lpstr>PowerPoint Presentation</vt:lpstr>
      <vt:lpstr>Any 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学习经历</dc:title>
  <dc:creator/>
  <cp:lastModifiedBy>User</cp:lastModifiedBy>
  <cp:revision>183</cp:revision>
  <dcterms:created xsi:type="dcterms:W3CDTF">2006-08-16T00:00:00Z</dcterms:created>
  <dcterms:modified xsi:type="dcterms:W3CDTF">2014-10-17T02:45:34Z</dcterms:modified>
</cp:coreProperties>
</file>