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1"/>
  </p:notesMasterIdLst>
  <p:sldIdLst>
    <p:sldId id="265" r:id="rId2"/>
    <p:sldId id="284" r:id="rId3"/>
    <p:sldId id="262" r:id="rId4"/>
    <p:sldId id="256" r:id="rId5"/>
    <p:sldId id="257" r:id="rId6"/>
    <p:sldId id="258" r:id="rId7"/>
    <p:sldId id="271" r:id="rId8"/>
    <p:sldId id="272" r:id="rId9"/>
    <p:sldId id="274" r:id="rId10"/>
    <p:sldId id="275" r:id="rId11"/>
    <p:sldId id="276" r:id="rId12"/>
    <p:sldId id="277" r:id="rId13"/>
    <p:sldId id="278" r:id="rId14"/>
    <p:sldId id="279" r:id="rId15"/>
    <p:sldId id="280" r:id="rId16"/>
    <p:sldId id="281" r:id="rId17"/>
    <p:sldId id="285" r:id="rId18"/>
    <p:sldId id="283" r:id="rId19"/>
    <p:sldId id="263" r:id="rId20"/>
    <p:sldId id="259" r:id="rId21"/>
    <p:sldId id="266" r:id="rId22"/>
    <p:sldId id="267" r:id="rId23"/>
    <p:sldId id="268" r:id="rId24"/>
    <p:sldId id="269" r:id="rId25"/>
    <p:sldId id="270" r:id="rId26"/>
    <p:sldId id="286" r:id="rId27"/>
    <p:sldId id="287" r:id="rId28"/>
    <p:sldId id="282" r:id="rId29"/>
    <p:sldId id="27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p:cViewPr varScale="1">
        <p:scale>
          <a:sx n="64" d="100"/>
          <a:sy n="64" d="100"/>
        </p:scale>
        <p:origin x="-474" y="-90"/>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5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1AA08-921D-40C5-97AA-5CD3342170F2}" type="datetimeFigureOut">
              <a:rPr lang="en-US" smtClean="0"/>
              <a:t>6/9/2014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DBC5E-A449-4447-8B55-B53239C3C013}" type="slidenum">
              <a:rPr lang="en-US" smtClean="0"/>
              <a:t>‹#›</a:t>
            </a:fld>
            <a:endParaRPr lang="en-US"/>
          </a:p>
        </p:txBody>
      </p:sp>
    </p:spTree>
    <p:extLst>
      <p:ext uri="{BB962C8B-B14F-4D97-AF65-F5344CB8AC3E}">
        <p14:creationId xmlns:p14="http://schemas.microsoft.com/office/powerpoint/2010/main" val="346035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DBC5E-A449-4447-8B55-B53239C3C013}" type="slidenum">
              <a:rPr lang="en-US" smtClean="0"/>
              <a:t>3</a:t>
            </a:fld>
            <a:endParaRPr lang="en-US"/>
          </a:p>
        </p:txBody>
      </p:sp>
    </p:spTree>
    <p:extLst>
      <p:ext uri="{BB962C8B-B14F-4D97-AF65-F5344CB8AC3E}">
        <p14:creationId xmlns:p14="http://schemas.microsoft.com/office/powerpoint/2010/main" val="244170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DBC5E-A449-4447-8B55-B53239C3C013}" type="slidenum">
              <a:rPr lang="en-US" smtClean="0"/>
              <a:t>29</a:t>
            </a:fld>
            <a:endParaRPr lang="en-US"/>
          </a:p>
        </p:txBody>
      </p:sp>
    </p:spTree>
    <p:extLst>
      <p:ext uri="{BB962C8B-B14F-4D97-AF65-F5344CB8AC3E}">
        <p14:creationId xmlns:p14="http://schemas.microsoft.com/office/powerpoint/2010/main" val="434147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232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870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3577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764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228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758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092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904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878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451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889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2708453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578818349@qq.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mongoliacenter.org/index.php?option=com_frontpage&amp;Itemid=1" TargetMode="External"/><Relationship Id="rId7" Type="http://schemas.openxmlformats.org/officeDocument/2006/relationships/hyperlink" Target="http://gsas.harvard.edu/programs_of_study/inner_asian_and_altaic_studies.php" TargetMode="External"/><Relationship Id="rId2" Type="http://schemas.openxmlformats.org/officeDocument/2006/relationships/hyperlink" Target="http://mongoliasociety.org/" TargetMode="External"/><Relationship Id="rId1" Type="http://schemas.openxmlformats.org/officeDocument/2006/relationships/slideLayout" Target="../slideLayouts/slideLayout2.xml"/><Relationship Id="rId6" Type="http://schemas.openxmlformats.org/officeDocument/2006/relationships/hyperlink" Target="http://www.indiana.edu/~ceus/_undergraduates/mongolian.shtml" TargetMode="External"/><Relationship Id="rId5" Type="http://schemas.openxmlformats.org/officeDocument/2006/relationships/hyperlink" Target="http://mongolheritagefoundation.com/" TargetMode="External"/><Relationship Id="rId4" Type="http://schemas.openxmlformats.org/officeDocument/2006/relationships/hyperlink" Target="http://www.zoominfo.com/s/#!search/profile/company?companyId=345799381&amp;targetid=profil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pitt.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50628"/>
            <a:ext cx="2743200" cy="3105589"/>
          </a:xfrm>
        </p:spPr>
        <p:txBody>
          <a:bodyPr>
            <a:normAutofit fontScale="90000"/>
          </a:bodyPr>
          <a:lstStyle/>
          <a:p>
            <a:r>
              <a:rPr lang="en-US" altLang="zh-CN" sz="1800" dirty="0" smtClean="0"/>
              <a:t/>
            </a:r>
            <a:br>
              <a:rPr lang="en-US" altLang="zh-CN" sz="1800" dirty="0" smtClean="0"/>
            </a:br>
            <a:r>
              <a:rPr lang="en-US" altLang="zh-CN" sz="1800" dirty="0"/>
              <a:t/>
            </a:r>
            <a:br>
              <a:rPr lang="en-US" altLang="zh-CN" sz="1800" dirty="0"/>
            </a:br>
            <a:r>
              <a:rPr lang="en-US" altLang="zh-CN" sz="1800" dirty="0" smtClean="0"/>
              <a:t/>
            </a:r>
            <a:br>
              <a:rPr lang="en-US" altLang="zh-CN" sz="1800" dirty="0" smtClean="0"/>
            </a:br>
            <a:r>
              <a:rPr lang="en-US" altLang="zh-CN" sz="1800" dirty="0"/>
              <a:t/>
            </a:r>
            <a:br>
              <a:rPr lang="en-US" altLang="zh-CN" sz="1800" dirty="0"/>
            </a:br>
            <a:r>
              <a:rPr lang="zh-CN" altLang="en-US" sz="1800" dirty="0" smtClean="0"/>
              <a:t>讲座主办单位：图书馆</a:t>
            </a:r>
            <a:r>
              <a:rPr lang="en-US" altLang="zh-CN" sz="1800" dirty="0" smtClean="0"/>
              <a:t/>
            </a:r>
            <a:br>
              <a:rPr lang="en-US" altLang="zh-CN" sz="1800" dirty="0" smtClean="0"/>
            </a:br>
            <a:r>
              <a:rPr lang="zh-CN" altLang="en-US" sz="1800" dirty="0" smtClean="0"/>
              <a:t>讲座主持人：闫冰梅</a:t>
            </a:r>
            <a:r>
              <a:rPr lang="zh-CN" altLang="en-US" sz="1800" dirty="0"/>
              <a:t>，</a:t>
            </a:r>
            <a:r>
              <a:rPr lang="zh-CN" altLang="en-US" sz="1800" dirty="0" smtClean="0"/>
              <a:t>（美国匹兹堡大学图书馆与信息专业硕士，内蒙古大学图书馆）</a:t>
            </a:r>
            <a:r>
              <a:rPr lang="en-US" altLang="zh-CN" sz="1800" dirty="0" smtClean="0"/>
              <a:t/>
            </a:r>
            <a:br>
              <a:rPr lang="en-US" altLang="zh-CN" sz="1800" dirty="0" smtClean="0"/>
            </a:br>
            <a:r>
              <a:rPr lang="zh-CN" altLang="en-US" sz="1800" dirty="0" smtClean="0"/>
              <a:t>主讲人：</a:t>
            </a:r>
            <a:r>
              <a:rPr lang="en-US" altLang="zh-CN" sz="1800" dirty="0" smtClean="0"/>
              <a:t/>
            </a:r>
            <a:br>
              <a:rPr lang="en-US" altLang="zh-CN" sz="1800" dirty="0" smtClean="0"/>
            </a:br>
            <a:r>
              <a:rPr lang="zh-CN" altLang="en-US" sz="1800" dirty="0" smtClean="0"/>
              <a:t>宋敏（英</a:t>
            </a:r>
            <a:r>
              <a:rPr lang="zh-CN" altLang="en-US" sz="1800" dirty="0"/>
              <a:t>国华威大</a:t>
            </a:r>
            <a:r>
              <a:rPr lang="zh-CN" altLang="en-US" sz="1800" dirty="0" smtClean="0"/>
              <a:t>学英</a:t>
            </a:r>
            <a:r>
              <a:rPr lang="zh-CN" altLang="en-US" sz="1800" dirty="0"/>
              <a:t>语语言教</a:t>
            </a:r>
            <a:r>
              <a:rPr lang="zh-CN" altLang="en-US" sz="1800" dirty="0" smtClean="0"/>
              <a:t>学博士，外国语学院）</a:t>
            </a:r>
            <a:r>
              <a:rPr lang="en-US" altLang="zh-CN" sz="1800" dirty="0" smtClean="0"/>
              <a:t/>
            </a:r>
            <a:br>
              <a:rPr lang="en-US" altLang="zh-CN" sz="1800" dirty="0" smtClean="0"/>
            </a:br>
            <a:r>
              <a:rPr lang="zh-CN" altLang="en-US" sz="1800" dirty="0"/>
              <a:t>马颖</a:t>
            </a:r>
            <a:r>
              <a:rPr lang="zh-CN" altLang="en-US" sz="1800" dirty="0" smtClean="0"/>
              <a:t>东 （</a:t>
            </a:r>
            <a:r>
              <a:rPr lang="zh-CN" altLang="en-US" sz="1800" dirty="0"/>
              <a:t>英</a:t>
            </a:r>
            <a:r>
              <a:rPr lang="zh-CN" altLang="en-US" sz="1800" dirty="0" smtClean="0"/>
              <a:t>国萨里大学电子与电工博</a:t>
            </a:r>
            <a:r>
              <a:rPr lang="zh-CN" altLang="en-US" sz="1800" dirty="0"/>
              <a:t>士</a:t>
            </a:r>
            <a:r>
              <a:rPr lang="zh-CN" altLang="en-US" sz="1800" dirty="0" smtClean="0"/>
              <a:t>，计算机学院）</a:t>
            </a:r>
            <a:r>
              <a:rPr lang="en-US" altLang="zh-CN" sz="1800" dirty="0"/>
              <a:t/>
            </a:r>
            <a:br>
              <a:rPr lang="en-US" altLang="zh-CN" sz="1800" dirty="0"/>
            </a:br>
            <a:r>
              <a:rPr lang="zh-CN" altLang="en-US" sz="1800" dirty="0"/>
              <a:t>郝慧芳</a:t>
            </a:r>
            <a:r>
              <a:rPr lang="zh-CN" altLang="en-US" sz="1800" dirty="0" smtClean="0"/>
              <a:t>（日本冈山大学病理生物学博士，生命科学学院）</a:t>
            </a:r>
            <a:endParaRPr lang="zh-CN" altLang="en-US" sz="1600" dirty="0"/>
          </a:p>
        </p:txBody>
      </p:sp>
      <p:sp>
        <p:nvSpPr>
          <p:cNvPr id="8" name="Content Placeholder 7"/>
          <p:cNvSpPr>
            <a:spLocks noGrp="1"/>
          </p:cNvSpPr>
          <p:nvPr>
            <p:ph idx="1"/>
          </p:nvPr>
        </p:nvSpPr>
        <p:spPr>
          <a:xfrm>
            <a:off x="228600" y="221622"/>
            <a:ext cx="5095568" cy="530942"/>
          </a:xfrm>
        </p:spPr>
        <p:txBody>
          <a:bodyPr>
            <a:normAutofit fontScale="70000" lnSpcReduction="20000"/>
          </a:bodyPr>
          <a:lstStyle/>
          <a:p>
            <a:pPr marL="0" indent="0">
              <a:buNone/>
            </a:pPr>
            <a:r>
              <a:rPr lang="zh-CN" altLang="en-US" dirty="0" smtClean="0"/>
              <a:t>梦想并不遥远</a:t>
            </a:r>
            <a:r>
              <a:rPr lang="en-US" altLang="zh-CN" dirty="0" smtClean="0"/>
              <a:t>—</a:t>
            </a:r>
            <a:r>
              <a:rPr lang="zh-CN" altLang="en-US" sz="2600" dirty="0" smtClean="0"/>
              <a:t>本科生出国留学指导</a:t>
            </a:r>
            <a:r>
              <a:rPr lang="zh-CN" altLang="en-US" sz="2600" dirty="0"/>
              <a:t>系列讲座</a:t>
            </a:r>
            <a:endParaRPr lang="en-US" altLang="zh-CN" sz="2600" dirty="0" smtClean="0"/>
          </a:p>
          <a:p>
            <a:pPr marL="0" indent="0">
              <a:buNone/>
            </a:pPr>
            <a:endParaRPr lang="en-US" altLang="zh-CN" dirty="0" smtClean="0"/>
          </a:p>
          <a:p>
            <a:pPr marL="0" indent="0">
              <a:buNone/>
            </a:pPr>
            <a:endParaRPr lang="en-US" altLang="zh-CN" dirty="0" smtClean="0"/>
          </a:p>
          <a:p>
            <a:pPr marL="0" indent="0">
              <a:buNone/>
            </a:pPr>
            <a:endParaRPr lang="zh-CN" altLang="en-US" dirty="0"/>
          </a:p>
        </p:txBody>
      </p:sp>
      <p:sp>
        <p:nvSpPr>
          <p:cNvPr id="9" name="Text Placeholder 8"/>
          <p:cNvSpPr>
            <a:spLocks noGrp="1"/>
          </p:cNvSpPr>
          <p:nvPr>
            <p:ph type="body" sz="half" idx="2"/>
          </p:nvPr>
        </p:nvSpPr>
        <p:spPr>
          <a:xfrm>
            <a:off x="457200" y="3596699"/>
            <a:ext cx="2819399" cy="2511981"/>
          </a:xfrm>
        </p:spPr>
        <p:txBody>
          <a:bodyPr>
            <a:normAutofit lnSpcReduction="10000"/>
          </a:bodyPr>
          <a:lstStyle/>
          <a:p>
            <a:r>
              <a:rPr lang="zh-CN" altLang="en-US" dirty="0" smtClean="0"/>
              <a:t>讲座内容：</a:t>
            </a:r>
            <a:endParaRPr lang="en-US" altLang="zh-CN" dirty="0" smtClean="0"/>
          </a:p>
          <a:p>
            <a:r>
              <a:rPr lang="zh-CN" altLang="en-US" sz="1600" b="1" dirty="0"/>
              <a:t>主讲</a:t>
            </a:r>
            <a:r>
              <a:rPr lang="zh-CN" altLang="en-US" sz="1600" b="1" dirty="0" smtClean="0"/>
              <a:t>人与大家分享他们各自的海外求学经历和回答大家的问题。</a:t>
            </a:r>
            <a:endParaRPr lang="en-US" altLang="zh-CN" sz="1600" b="1" dirty="0" smtClean="0"/>
          </a:p>
          <a:p>
            <a:r>
              <a:rPr lang="zh-CN" altLang="en-US" dirty="0" smtClean="0"/>
              <a:t>国外留学申请流程简介及如何准备</a:t>
            </a:r>
            <a:r>
              <a:rPr lang="en-US" altLang="zh-CN" dirty="0" smtClean="0"/>
              <a:t>IELTS, TOEFL</a:t>
            </a:r>
            <a:r>
              <a:rPr lang="zh-CN" altLang="en-US" dirty="0" smtClean="0"/>
              <a:t>和</a:t>
            </a:r>
            <a:r>
              <a:rPr lang="en-US" altLang="zh-CN" dirty="0" smtClean="0"/>
              <a:t>GRE</a:t>
            </a:r>
            <a:r>
              <a:rPr lang="zh-CN" altLang="en-US" dirty="0" smtClean="0"/>
              <a:t>。</a:t>
            </a:r>
            <a:endParaRPr lang="en-US" altLang="zh-CN" dirty="0" smtClean="0"/>
          </a:p>
          <a:p>
            <a:r>
              <a:rPr lang="zh-CN" altLang="en-US" dirty="0" smtClean="0"/>
              <a:t>如何申请国外奖学金？</a:t>
            </a:r>
            <a:endParaRPr lang="en-US" altLang="zh-CN" dirty="0" smtClean="0"/>
          </a:p>
          <a:p>
            <a:r>
              <a:rPr lang="zh-CN" altLang="en-US" dirty="0" smtClean="0"/>
              <a:t>计算机专业， </a:t>
            </a:r>
            <a:r>
              <a:rPr lang="zh-CN" altLang="en-US" dirty="0"/>
              <a:t>数理</a:t>
            </a:r>
            <a:r>
              <a:rPr lang="zh-CN" altLang="en-US" dirty="0" smtClean="0"/>
              <a:t>化专业，蒙古语专业，文史哲专业分别申请哪些专业和学校容易被录取和得到奖学金？</a:t>
            </a:r>
            <a:endParaRPr lang="en-US" altLang="zh-CN" dirty="0" smtClean="0"/>
          </a:p>
          <a:p>
            <a:endParaRPr lang="en-US" altLang="zh-CN" dirty="0" smtClean="0"/>
          </a:p>
          <a:p>
            <a:endParaRPr lang="zh-CN" altLang="en-US" dirty="0"/>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6390" y="752564"/>
            <a:ext cx="2041237" cy="1749980"/>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810001"/>
            <a:ext cx="2882694" cy="2971800"/>
          </a:xfrm>
          <a:prstGeom prst="rect">
            <a:avLst/>
          </a:prstGeom>
        </p:spPr>
      </p:pic>
      <p:sp>
        <p:nvSpPr>
          <p:cNvPr id="35" name="TextBox 34"/>
          <p:cNvSpPr txBox="1"/>
          <p:nvPr/>
        </p:nvSpPr>
        <p:spPr>
          <a:xfrm>
            <a:off x="6019800" y="1295400"/>
            <a:ext cx="2667000" cy="2831544"/>
          </a:xfrm>
          <a:prstGeom prst="rect">
            <a:avLst/>
          </a:prstGeom>
          <a:noFill/>
        </p:spPr>
        <p:txBody>
          <a:bodyPr wrap="square" rtlCol="0">
            <a:spAutoFit/>
          </a:bodyPr>
          <a:lstStyle/>
          <a:p>
            <a:r>
              <a:rPr lang="en-US" altLang="zh-CN" sz="1600" dirty="0" smtClean="0"/>
              <a:t>2013</a:t>
            </a:r>
            <a:r>
              <a:rPr lang="zh-CN" altLang="en-US" sz="1600" dirty="0" smtClean="0"/>
              <a:t>年</a:t>
            </a:r>
            <a:r>
              <a:rPr lang="en-US" altLang="zh-CN" sz="2400" dirty="0" smtClean="0"/>
              <a:t>28</a:t>
            </a:r>
            <a:r>
              <a:rPr lang="zh-CN" altLang="en-US" sz="1600" dirty="0" smtClean="0"/>
              <a:t>万中国留学生在美国学习</a:t>
            </a:r>
            <a:r>
              <a:rPr lang="zh-CN" altLang="en-US" sz="1600" dirty="0"/>
              <a:t>。</a:t>
            </a:r>
            <a:endParaRPr lang="en-US" altLang="zh-CN" sz="1600" dirty="0" smtClean="0"/>
          </a:p>
          <a:p>
            <a:endParaRPr lang="en-US" altLang="zh-CN" sz="1600" b="1" dirty="0"/>
          </a:p>
          <a:p>
            <a:r>
              <a:rPr lang="zh-CN" altLang="en-US" sz="1600" b="1" dirty="0" smtClean="0"/>
              <a:t>浙</a:t>
            </a:r>
            <a:r>
              <a:rPr lang="zh-CN" altLang="en-US" sz="1600" b="1" dirty="0"/>
              <a:t>江大学</a:t>
            </a:r>
            <a:r>
              <a:rPr lang="en-US" altLang="zh-CN" sz="1600" b="1" dirty="0"/>
              <a:t>2013</a:t>
            </a:r>
            <a:r>
              <a:rPr lang="zh-CN" altLang="en-US" sz="1600" b="1" dirty="0"/>
              <a:t>届本科毕业生</a:t>
            </a:r>
            <a:r>
              <a:rPr lang="en-US" altLang="zh-CN" sz="2400" b="1" dirty="0"/>
              <a:t>22.42%</a:t>
            </a:r>
            <a:r>
              <a:rPr lang="zh-CN" altLang="en-US" sz="1600" b="1" dirty="0"/>
              <a:t>出国留学，</a:t>
            </a:r>
            <a:r>
              <a:rPr lang="en-US" altLang="zh-CN" sz="2400" b="1" dirty="0"/>
              <a:t>100</a:t>
            </a:r>
            <a:r>
              <a:rPr lang="zh-CN" altLang="en-US" sz="1600" b="1" dirty="0"/>
              <a:t>余人进入美国常春藤大</a:t>
            </a:r>
            <a:r>
              <a:rPr lang="zh-CN" altLang="en-US" sz="1600" b="1" dirty="0" smtClean="0"/>
              <a:t>学。</a:t>
            </a:r>
            <a:endParaRPr lang="en-US" altLang="zh-CN" sz="1600" b="1" dirty="0" smtClean="0"/>
          </a:p>
          <a:p>
            <a:endParaRPr lang="en-US" altLang="zh-CN" sz="1600" b="1" dirty="0" smtClean="0"/>
          </a:p>
          <a:p>
            <a:r>
              <a:rPr lang="zh-CN" altLang="en-US" sz="1600" b="1" dirty="0" smtClean="0">
                <a:solidFill>
                  <a:srgbClr val="00B050"/>
                </a:solidFill>
              </a:rPr>
              <a:t>同学们，勇敢尝试， 梦想并不遥远。</a:t>
            </a:r>
            <a:endParaRPr lang="zh-CN" altLang="en-US" sz="1600" b="1" dirty="0">
              <a:solidFill>
                <a:srgbClr val="00B050"/>
              </a:solidFill>
            </a:endParaRPr>
          </a:p>
          <a:p>
            <a:endParaRPr lang="zh-CN" altLang="en-US" dirty="0"/>
          </a:p>
        </p:txBody>
      </p:sp>
      <p:sp>
        <p:nvSpPr>
          <p:cNvPr id="36" name="TextBox 35"/>
          <p:cNvSpPr txBox="1"/>
          <p:nvPr/>
        </p:nvSpPr>
        <p:spPr>
          <a:xfrm>
            <a:off x="3230078" y="3657599"/>
            <a:ext cx="2743200" cy="2585323"/>
          </a:xfrm>
          <a:prstGeom prst="rect">
            <a:avLst/>
          </a:prstGeom>
          <a:noFill/>
        </p:spPr>
        <p:txBody>
          <a:bodyPr wrap="square" rtlCol="0">
            <a:spAutoFit/>
          </a:bodyPr>
          <a:lstStyle/>
          <a:p>
            <a:r>
              <a:rPr lang="zh-CN" altLang="en-US" dirty="0"/>
              <a:t>讲</a:t>
            </a:r>
            <a:r>
              <a:rPr lang="zh-CN" altLang="en-US" dirty="0" smtClean="0"/>
              <a:t>座时间：</a:t>
            </a:r>
            <a:endParaRPr lang="en-US" altLang="zh-CN" dirty="0" smtClean="0"/>
          </a:p>
          <a:p>
            <a:r>
              <a:rPr lang="en-US" altLang="zh-CN" dirty="0" smtClean="0"/>
              <a:t>2014</a:t>
            </a:r>
            <a:r>
              <a:rPr lang="zh-CN" altLang="en-US" dirty="0" smtClean="0"/>
              <a:t>年</a:t>
            </a:r>
            <a:r>
              <a:rPr lang="en-US" altLang="zh-CN" dirty="0" smtClean="0"/>
              <a:t>6</a:t>
            </a:r>
            <a:r>
              <a:rPr lang="zh-CN" altLang="en-US" dirty="0" smtClean="0"/>
              <a:t>月</a:t>
            </a:r>
            <a:r>
              <a:rPr lang="en-US" altLang="zh-CN" dirty="0"/>
              <a:t>7</a:t>
            </a:r>
            <a:r>
              <a:rPr lang="zh-CN" altLang="en-US" dirty="0" smtClean="0"/>
              <a:t>日（周六）上午</a:t>
            </a:r>
            <a:r>
              <a:rPr lang="en-US" altLang="zh-CN" dirty="0" smtClean="0"/>
              <a:t>9</a:t>
            </a:r>
            <a:r>
              <a:rPr lang="zh-CN" altLang="en-US" dirty="0" smtClean="0"/>
              <a:t>：</a:t>
            </a:r>
            <a:r>
              <a:rPr lang="en-US" altLang="zh-CN" dirty="0" smtClean="0"/>
              <a:t>00-11:30 </a:t>
            </a:r>
          </a:p>
          <a:p>
            <a:r>
              <a:rPr lang="zh-CN" altLang="en-US" dirty="0" smtClean="0"/>
              <a:t>主讲人：马</a:t>
            </a:r>
            <a:r>
              <a:rPr lang="zh-CN" altLang="en-US" dirty="0"/>
              <a:t>颖</a:t>
            </a:r>
            <a:r>
              <a:rPr lang="zh-CN" altLang="en-US" dirty="0" smtClean="0"/>
              <a:t>东， 宋敏</a:t>
            </a:r>
            <a:endParaRPr lang="en-US" altLang="zh-CN" dirty="0" smtClean="0"/>
          </a:p>
          <a:p>
            <a:r>
              <a:rPr lang="en-US" altLang="zh-CN" dirty="0" smtClean="0"/>
              <a:t>2014</a:t>
            </a:r>
            <a:r>
              <a:rPr lang="zh-CN" altLang="en-US" dirty="0" smtClean="0"/>
              <a:t>年</a:t>
            </a:r>
            <a:r>
              <a:rPr lang="en-US" altLang="zh-CN" dirty="0" smtClean="0"/>
              <a:t>6</a:t>
            </a:r>
            <a:r>
              <a:rPr lang="zh-CN" altLang="en-US" dirty="0" smtClean="0"/>
              <a:t>月</a:t>
            </a:r>
            <a:r>
              <a:rPr lang="en-US" altLang="zh-CN" dirty="0"/>
              <a:t>8</a:t>
            </a:r>
            <a:r>
              <a:rPr lang="zh-CN" altLang="en-US" dirty="0" smtClean="0"/>
              <a:t>日（周日）上午</a:t>
            </a:r>
            <a:r>
              <a:rPr lang="en-US" altLang="zh-CN" dirty="0" smtClean="0"/>
              <a:t>9:00-11:30</a:t>
            </a:r>
          </a:p>
          <a:p>
            <a:r>
              <a:rPr lang="zh-CN" altLang="en-US" dirty="0" smtClean="0"/>
              <a:t>主讲人：郝慧芳，闫冰梅</a:t>
            </a:r>
            <a:endParaRPr lang="en-US" altLang="zh-CN" dirty="0" smtClean="0"/>
          </a:p>
          <a:p>
            <a:r>
              <a:rPr lang="zh-CN" altLang="en-US" dirty="0"/>
              <a:t>地</a:t>
            </a:r>
            <a:r>
              <a:rPr lang="zh-CN" altLang="en-US" dirty="0" smtClean="0"/>
              <a:t>点：内大图书馆报告厅 （北区）</a:t>
            </a:r>
            <a:endParaRPr lang="zh-CN" altLang="en-US" dirty="0"/>
          </a:p>
        </p:txBody>
      </p:sp>
      <p:sp>
        <p:nvSpPr>
          <p:cNvPr id="2" name="TextBox 1"/>
          <p:cNvSpPr txBox="1"/>
          <p:nvPr/>
        </p:nvSpPr>
        <p:spPr>
          <a:xfrm>
            <a:off x="5334000" y="152400"/>
            <a:ext cx="3534085" cy="1200329"/>
          </a:xfrm>
          <a:prstGeom prst="rect">
            <a:avLst/>
          </a:prstGeom>
          <a:noFill/>
        </p:spPr>
        <p:txBody>
          <a:bodyPr wrap="square" rtlCol="0">
            <a:spAutoFit/>
          </a:bodyPr>
          <a:lstStyle/>
          <a:p>
            <a:r>
              <a:rPr lang="en-US" dirty="0" smtClean="0"/>
              <a:t>Yes</a:t>
            </a:r>
            <a:r>
              <a:rPr lang="en-US" dirty="0"/>
              <a:t>, they are a little far, but not as far as </a:t>
            </a:r>
            <a:r>
              <a:rPr lang="en-US" dirty="0" smtClean="0"/>
              <a:t>you think!</a:t>
            </a:r>
          </a:p>
          <a:p>
            <a:r>
              <a:rPr lang="en-US" dirty="0" smtClean="0"/>
              <a:t>—Series presentations </a:t>
            </a:r>
            <a:r>
              <a:rPr lang="en-US" dirty="0"/>
              <a:t>on overseas study for undergraduates</a:t>
            </a:r>
          </a:p>
        </p:txBody>
      </p:sp>
      <p:sp>
        <p:nvSpPr>
          <p:cNvPr id="3" name="TextBox 2"/>
          <p:cNvSpPr txBox="1"/>
          <p:nvPr/>
        </p:nvSpPr>
        <p:spPr>
          <a:xfrm>
            <a:off x="3311893" y="2895600"/>
            <a:ext cx="2555507" cy="646331"/>
          </a:xfrm>
          <a:prstGeom prst="rect">
            <a:avLst/>
          </a:prstGeom>
          <a:noFill/>
        </p:spPr>
        <p:txBody>
          <a:bodyPr wrap="square" rtlCol="0">
            <a:spAutoFit/>
          </a:bodyPr>
          <a:lstStyle/>
          <a:p>
            <a:pPr algn="r"/>
            <a:r>
              <a:rPr lang="zh-CN" altLang="en-US" b="1" dirty="0">
                <a:solidFill>
                  <a:srgbClr val="0070C0"/>
                </a:solidFill>
              </a:rPr>
              <a:t>讲</a:t>
            </a:r>
            <a:r>
              <a:rPr lang="zh-CN" altLang="en-US" b="1" dirty="0" smtClean="0">
                <a:solidFill>
                  <a:srgbClr val="0070C0"/>
                </a:solidFill>
              </a:rPr>
              <a:t>座主旨：励志向上，     传递正能量</a:t>
            </a:r>
            <a:r>
              <a:rPr lang="zh-CN" altLang="en-US" dirty="0" smtClean="0">
                <a:solidFill>
                  <a:srgbClr val="0070C0"/>
                </a:solidFill>
              </a:rPr>
              <a:t>。</a:t>
            </a:r>
            <a:endParaRPr lang="zh-CN" altLang="en-US" dirty="0">
              <a:solidFill>
                <a:srgbClr val="0070C0"/>
              </a:solidFill>
            </a:endParaRPr>
          </a:p>
        </p:txBody>
      </p:sp>
    </p:spTree>
    <p:extLst>
      <p:ext uri="{BB962C8B-B14F-4D97-AF65-F5344CB8AC3E}">
        <p14:creationId xmlns:p14="http://schemas.microsoft.com/office/powerpoint/2010/main" val="2156748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a:t>80</a:t>
            </a:r>
            <a:r>
              <a:rPr lang="zh-CN" altLang="en-US" dirty="0"/>
              <a:t>年代初外文书阅读情况（</a:t>
            </a:r>
            <a:r>
              <a:rPr lang="en-US" altLang="zh-CN" dirty="0"/>
              <a:t>cont’d)</a:t>
            </a:r>
            <a:br>
              <a:rPr lang="en-US" altLang="zh-CN" dirty="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600200"/>
            <a:ext cx="3276600" cy="3505200"/>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066800"/>
            <a:ext cx="4230806" cy="4572000"/>
          </a:xfrm>
          <a:prstGeom prst="rect">
            <a:avLst/>
          </a:prstGeom>
        </p:spPr>
      </p:pic>
      <p:sp>
        <p:nvSpPr>
          <p:cNvPr id="7" name="TextBox 6"/>
          <p:cNvSpPr txBox="1"/>
          <p:nvPr/>
        </p:nvSpPr>
        <p:spPr>
          <a:xfrm>
            <a:off x="8072735" y="838200"/>
            <a:ext cx="461665" cy="4495800"/>
          </a:xfrm>
          <a:prstGeom prst="rect">
            <a:avLst/>
          </a:prstGeom>
          <a:noFill/>
        </p:spPr>
        <p:txBody>
          <a:bodyPr vert="eaVert" wrap="square" rtlCol="0">
            <a:spAutoFit/>
          </a:bodyPr>
          <a:lstStyle/>
          <a:p>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1010194"/>
            <a:ext cx="4953000" cy="4876800"/>
          </a:xfrm>
          <a:prstGeom prst="rect">
            <a:avLst/>
          </a:prstGeom>
        </p:spPr>
      </p:pic>
    </p:spTree>
    <p:extLst>
      <p:ext uri="{BB962C8B-B14F-4D97-AF65-F5344CB8AC3E}">
        <p14:creationId xmlns:p14="http://schemas.microsoft.com/office/powerpoint/2010/main" val="1322727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80</a:t>
            </a:r>
            <a:r>
              <a:rPr lang="zh-CN" altLang="en-US" dirty="0" smtClean="0"/>
              <a:t>年代初外文书阅读情况（</a:t>
            </a:r>
            <a:r>
              <a:rPr lang="en-US" altLang="zh-CN" dirty="0" smtClean="0"/>
              <a:t>cont’d)</a:t>
            </a:r>
            <a:br>
              <a:rPr lang="en-US" altLang="zh-CN"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524000"/>
            <a:ext cx="3276600" cy="3453606"/>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3784" y="950323"/>
            <a:ext cx="4343400" cy="5410200"/>
          </a:xfrm>
          <a:prstGeom prst="rect">
            <a:avLst/>
          </a:prstGeom>
        </p:spPr>
      </p:pic>
    </p:spTree>
    <p:extLst>
      <p:ext uri="{BB962C8B-B14F-4D97-AF65-F5344CB8AC3E}">
        <p14:creationId xmlns:p14="http://schemas.microsoft.com/office/powerpoint/2010/main" val="1357038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80</a:t>
            </a:r>
            <a:r>
              <a:rPr lang="zh-CN" altLang="en-US" dirty="0" smtClean="0"/>
              <a:t>年代初外文书阅读情况（</a:t>
            </a:r>
            <a:r>
              <a:rPr lang="en-US" altLang="zh-CN" dirty="0" smtClean="0"/>
              <a:t>cont’d)</a:t>
            </a:r>
            <a:br>
              <a:rPr lang="en-US" altLang="zh-CN"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76400"/>
            <a:ext cx="3505200" cy="33528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3567" y="1190897"/>
            <a:ext cx="4345633" cy="4648200"/>
          </a:xfrm>
          <a:prstGeom prst="rect">
            <a:avLst/>
          </a:prstGeom>
        </p:spPr>
      </p:pic>
    </p:spTree>
    <p:extLst>
      <p:ext uri="{BB962C8B-B14F-4D97-AF65-F5344CB8AC3E}">
        <p14:creationId xmlns:p14="http://schemas.microsoft.com/office/powerpoint/2010/main" val="324264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80</a:t>
            </a:r>
            <a:r>
              <a:rPr lang="zh-CN" altLang="en-US" dirty="0" smtClean="0"/>
              <a:t>年代初外文书阅读情况（</a:t>
            </a:r>
            <a:r>
              <a:rPr lang="en-US" altLang="zh-CN" dirty="0" smtClean="0"/>
              <a:t>cont’d)</a:t>
            </a:r>
            <a:br>
              <a:rPr lang="en-US" altLang="zh-CN"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219200"/>
            <a:ext cx="3886200" cy="42672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2440" y="1066800"/>
            <a:ext cx="4343400" cy="4876800"/>
          </a:xfrm>
          <a:prstGeom prst="rect">
            <a:avLst/>
          </a:prstGeom>
        </p:spPr>
      </p:pic>
    </p:spTree>
    <p:extLst>
      <p:ext uri="{BB962C8B-B14F-4D97-AF65-F5344CB8AC3E}">
        <p14:creationId xmlns:p14="http://schemas.microsoft.com/office/powerpoint/2010/main" val="1564538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80</a:t>
            </a:r>
            <a:r>
              <a:rPr lang="zh-CN" altLang="en-US" dirty="0" smtClean="0"/>
              <a:t>年代初外文书阅读情况（</a:t>
            </a:r>
            <a:r>
              <a:rPr lang="en-US" altLang="zh-CN" dirty="0" smtClean="0"/>
              <a:t>cont’d)</a:t>
            </a:r>
            <a:br>
              <a:rPr lang="en-US" altLang="zh-CN"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76400"/>
            <a:ext cx="3657600" cy="3444081"/>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143" y="1371600"/>
            <a:ext cx="4419600" cy="4876800"/>
          </a:xfrm>
          <a:prstGeom prst="rect">
            <a:avLst/>
          </a:prstGeom>
        </p:spPr>
      </p:pic>
    </p:spTree>
    <p:extLst>
      <p:ext uri="{BB962C8B-B14F-4D97-AF65-F5344CB8AC3E}">
        <p14:creationId xmlns:p14="http://schemas.microsoft.com/office/powerpoint/2010/main" val="3929770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80</a:t>
            </a:r>
            <a:r>
              <a:rPr lang="zh-CN" altLang="en-US" dirty="0" smtClean="0"/>
              <a:t>年代初外文书阅读情况（</a:t>
            </a:r>
            <a:r>
              <a:rPr lang="en-US" altLang="zh-CN" dirty="0" smtClean="0"/>
              <a:t>cont’d)</a:t>
            </a:r>
            <a:br>
              <a:rPr lang="en-US" altLang="zh-CN" dirty="0" smtClean="0"/>
            </a:b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599" y="990600"/>
            <a:ext cx="3581401" cy="5059363"/>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3508" y="800100"/>
            <a:ext cx="4706692" cy="56007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791391"/>
            <a:ext cx="4800600" cy="576072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629771"/>
            <a:ext cx="5334000" cy="5961529"/>
          </a:xfrm>
          <a:prstGeom prst="rect">
            <a:avLst/>
          </a:prstGeom>
        </p:spPr>
      </p:pic>
    </p:spTree>
    <p:extLst>
      <p:ext uri="{BB962C8B-B14F-4D97-AF65-F5344CB8AC3E}">
        <p14:creationId xmlns:p14="http://schemas.microsoft.com/office/powerpoint/2010/main" val="274068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altLang="zh-CN" dirty="0" smtClean="0"/>
              <a:t>80</a:t>
            </a:r>
            <a:r>
              <a:rPr lang="zh-CN" altLang="en-US" dirty="0" smtClean="0"/>
              <a:t>年代初外文书阅读情况（</a:t>
            </a:r>
            <a:r>
              <a:rPr lang="en-US" altLang="zh-CN" dirty="0" smtClean="0"/>
              <a:t>cont’d)</a:t>
            </a:r>
            <a:br>
              <a:rPr lang="en-US" altLang="zh-CN"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066800"/>
            <a:ext cx="4495800" cy="5059363"/>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685800"/>
            <a:ext cx="5105400" cy="5715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609600"/>
            <a:ext cx="5486400" cy="5867400"/>
          </a:xfrm>
          <a:prstGeom prst="rect">
            <a:avLst/>
          </a:prstGeom>
        </p:spPr>
      </p:pic>
    </p:spTree>
    <p:extLst>
      <p:ext uri="{BB962C8B-B14F-4D97-AF65-F5344CB8AC3E}">
        <p14:creationId xmlns:p14="http://schemas.microsoft.com/office/powerpoint/2010/main" val="183958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利</a:t>
            </a:r>
            <a:r>
              <a:rPr lang="zh-CN" altLang="en-US" dirty="0" smtClean="0"/>
              <a:t>用图书馆</a:t>
            </a:r>
            <a:endParaRPr lang="en-US" dirty="0"/>
          </a:p>
        </p:txBody>
      </p:sp>
      <p:sp>
        <p:nvSpPr>
          <p:cNvPr id="3" name="Content Placeholder 2"/>
          <p:cNvSpPr>
            <a:spLocks noGrp="1"/>
          </p:cNvSpPr>
          <p:nvPr>
            <p:ph idx="1"/>
          </p:nvPr>
        </p:nvSpPr>
        <p:spPr/>
        <p:txBody>
          <a:bodyPr/>
          <a:lstStyle/>
          <a:p>
            <a:r>
              <a:rPr lang="zh-CN" altLang="en-US" dirty="0" smtClean="0"/>
              <a:t>克林顿读牛津大学时一年读</a:t>
            </a:r>
            <a:r>
              <a:rPr lang="en-US" altLang="zh-CN" dirty="0"/>
              <a:t>3</a:t>
            </a:r>
            <a:r>
              <a:rPr lang="en-US" altLang="zh-CN" dirty="0" smtClean="0"/>
              <a:t>00</a:t>
            </a:r>
            <a:r>
              <a:rPr lang="zh-CN" altLang="en-US" dirty="0" smtClean="0"/>
              <a:t>本书</a:t>
            </a:r>
            <a:endParaRPr lang="en-US" altLang="zh-CN" dirty="0" smtClean="0"/>
          </a:p>
          <a:p>
            <a:r>
              <a:rPr lang="zh-CN" altLang="en-US" dirty="0"/>
              <a:t>钱钟</a:t>
            </a:r>
            <a:r>
              <a:rPr lang="zh-CN" altLang="en-US" dirty="0" smtClean="0"/>
              <a:t>书进清华立下誓言，横扫清华大学图书馆</a:t>
            </a:r>
            <a:endParaRPr lang="en-US" altLang="zh-CN" dirty="0" smtClean="0"/>
          </a:p>
          <a:p>
            <a:pPr marL="0" indent="0">
              <a:buNone/>
            </a:pPr>
            <a:endParaRPr lang="en-US" altLang="zh-CN" dirty="0"/>
          </a:p>
          <a:p>
            <a:pPr marL="0" indent="0">
              <a:buNone/>
            </a:pPr>
            <a:r>
              <a:rPr lang="zh-CN" altLang="en-US" dirty="0" smtClean="0"/>
              <a:t>当你每读了</a:t>
            </a:r>
            <a:r>
              <a:rPr lang="en-US" altLang="zh-CN" dirty="0" smtClean="0"/>
              <a:t>100</a:t>
            </a:r>
            <a:r>
              <a:rPr lang="zh-CN" altLang="en-US" dirty="0" smtClean="0"/>
              <a:t>本书的时候，你会发现你不同于从前的你， 你会有一个深刻的改变。</a:t>
            </a:r>
            <a:endParaRPr lang="en-US" dirty="0"/>
          </a:p>
        </p:txBody>
      </p:sp>
    </p:spTree>
    <p:extLst>
      <p:ext uri="{BB962C8B-B14F-4D97-AF65-F5344CB8AC3E}">
        <p14:creationId xmlns:p14="http://schemas.microsoft.com/office/powerpoint/2010/main" val="1290814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Questions</a:t>
            </a:r>
            <a:endParaRPr lang="en-US" dirty="0"/>
          </a:p>
        </p:txBody>
      </p:sp>
      <p:sp>
        <p:nvSpPr>
          <p:cNvPr id="3" name="Content Placeholder 2"/>
          <p:cNvSpPr>
            <a:spLocks noGrp="1"/>
          </p:cNvSpPr>
          <p:nvPr>
            <p:ph idx="1"/>
          </p:nvPr>
        </p:nvSpPr>
        <p:spPr/>
        <p:txBody>
          <a:bodyPr/>
          <a:lstStyle/>
          <a:p>
            <a:endParaRPr lang="en-US" altLang="zh-CN" dirty="0" smtClean="0"/>
          </a:p>
          <a:p>
            <a:r>
              <a:rPr lang="zh-CN" altLang="en-US" dirty="0"/>
              <a:t>大</a:t>
            </a:r>
            <a:r>
              <a:rPr lang="zh-CN" altLang="en-US" dirty="0" smtClean="0"/>
              <a:t>学本科四年， 你打算看一本英文原版教材吗？</a:t>
            </a:r>
            <a:endParaRPr lang="en-US" altLang="zh-CN" dirty="0" smtClean="0"/>
          </a:p>
          <a:p>
            <a:r>
              <a:rPr lang="zh-CN" altLang="en-US" dirty="0"/>
              <a:t>大</a:t>
            </a:r>
            <a:r>
              <a:rPr lang="zh-CN" altLang="en-US" dirty="0" smtClean="0"/>
              <a:t>学本科四年， 你打算看一本英文原版图书吗？专业的或是非专业的。</a:t>
            </a:r>
            <a:endParaRPr lang="en-US" dirty="0"/>
          </a:p>
          <a:p>
            <a:endParaRPr lang="en-US" dirty="0"/>
          </a:p>
        </p:txBody>
      </p:sp>
    </p:spTree>
    <p:extLst>
      <p:ext uri="{BB962C8B-B14F-4D97-AF65-F5344CB8AC3E}">
        <p14:creationId xmlns:p14="http://schemas.microsoft.com/office/powerpoint/2010/main" val="1383377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如何申请奖学金</a:t>
            </a:r>
            <a:endParaRPr lang="zh-CN" altLang="en-US" dirty="0"/>
          </a:p>
        </p:txBody>
      </p:sp>
      <p:sp>
        <p:nvSpPr>
          <p:cNvPr id="3" name="Content Placeholder 2"/>
          <p:cNvSpPr>
            <a:spLocks noGrp="1"/>
          </p:cNvSpPr>
          <p:nvPr>
            <p:ph idx="1"/>
          </p:nvPr>
        </p:nvSpPr>
        <p:spPr/>
        <p:txBody>
          <a:bodyPr/>
          <a:lstStyle/>
          <a:p>
            <a:r>
              <a:rPr lang="en-US" altLang="zh-CN" dirty="0" smtClean="0"/>
              <a:t>TOEFL</a:t>
            </a:r>
            <a:r>
              <a:rPr lang="zh-CN" altLang="en-US" dirty="0"/>
              <a:t>成</a:t>
            </a:r>
            <a:r>
              <a:rPr lang="zh-CN" altLang="en-US" dirty="0" smtClean="0"/>
              <a:t>绩</a:t>
            </a:r>
            <a:r>
              <a:rPr lang="en-US" altLang="zh-CN" dirty="0" smtClean="0"/>
              <a:t>, GRE</a:t>
            </a:r>
            <a:r>
              <a:rPr lang="zh-CN" altLang="en-US" dirty="0" smtClean="0"/>
              <a:t>成绩</a:t>
            </a:r>
            <a:endParaRPr lang="en-US" altLang="zh-CN" dirty="0" smtClean="0"/>
          </a:p>
          <a:p>
            <a:r>
              <a:rPr lang="zh-CN" altLang="en-US" dirty="0" smtClean="0"/>
              <a:t>专</a:t>
            </a:r>
            <a:r>
              <a:rPr lang="zh-CN" altLang="en-US" dirty="0"/>
              <a:t>业准</a:t>
            </a:r>
            <a:r>
              <a:rPr lang="zh-CN" altLang="en-US" dirty="0" smtClean="0"/>
              <a:t>备，自己开发过项目。学计算机的在这方面很有优势。</a:t>
            </a:r>
            <a:endParaRPr lang="en-US" altLang="zh-CN" dirty="0" smtClean="0"/>
          </a:p>
          <a:p>
            <a:r>
              <a:rPr lang="zh-CN" altLang="en-US" dirty="0"/>
              <a:t>帮导</a:t>
            </a:r>
            <a:r>
              <a:rPr lang="zh-CN" altLang="en-US" dirty="0" smtClean="0"/>
              <a:t>师做项目</a:t>
            </a:r>
            <a:endParaRPr lang="zh-CN" altLang="en-US" dirty="0"/>
          </a:p>
        </p:txBody>
      </p:sp>
    </p:spTree>
    <p:extLst>
      <p:ext uri="{BB962C8B-B14F-4D97-AF65-F5344CB8AC3E}">
        <p14:creationId xmlns:p14="http://schemas.microsoft.com/office/powerpoint/2010/main" val="3388595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zh-CN" altLang="en-US" dirty="0" smtClean="0"/>
              <a:t>梦想并不遥远</a:t>
            </a:r>
            <a:r>
              <a:rPr lang="en-US" altLang="zh-CN" dirty="0" smtClean="0"/>
              <a:t/>
            </a:r>
            <a:br>
              <a:rPr lang="en-US" altLang="zh-CN" dirty="0" smtClean="0"/>
            </a:br>
            <a:r>
              <a:rPr lang="en-US" altLang="zh-CN" dirty="0" smtClean="0"/>
              <a:t>--</a:t>
            </a:r>
            <a:r>
              <a:rPr lang="zh-CN" altLang="en-US" dirty="0" smtClean="0"/>
              <a:t>本</a:t>
            </a:r>
            <a:r>
              <a:rPr lang="zh-CN" altLang="en-US" dirty="0"/>
              <a:t>科</a:t>
            </a:r>
            <a:r>
              <a:rPr lang="zh-CN" altLang="en-US" dirty="0" smtClean="0"/>
              <a:t>生出国留学指导系列讲座</a:t>
            </a:r>
            <a:endParaRPr lang="en-US" dirty="0"/>
          </a:p>
        </p:txBody>
      </p:sp>
      <p:sp>
        <p:nvSpPr>
          <p:cNvPr id="6" name="Content Placeholder 5"/>
          <p:cNvSpPr>
            <a:spLocks noGrp="1"/>
          </p:cNvSpPr>
          <p:nvPr>
            <p:ph idx="1"/>
          </p:nvPr>
        </p:nvSpPr>
        <p:spPr/>
        <p:txBody>
          <a:bodyPr>
            <a:normAutofit fontScale="92500" lnSpcReduction="20000"/>
          </a:bodyPr>
          <a:lstStyle/>
          <a:p>
            <a:pPr algn="ctr"/>
            <a:r>
              <a:rPr lang="zh-CN" altLang="en-US" dirty="0" smtClean="0"/>
              <a:t>闫冰梅</a:t>
            </a:r>
            <a:r>
              <a:rPr lang="en-US" altLang="zh-CN" dirty="0"/>
              <a:t> </a:t>
            </a:r>
            <a:endParaRPr lang="en-US" altLang="zh-CN" dirty="0" smtClean="0"/>
          </a:p>
          <a:p>
            <a:pPr marL="0" indent="0" algn="ctr">
              <a:buNone/>
            </a:pPr>
            <a:r>
              <a:rPr lang="zh-CN" altLang="en-US" dirty="0" smtClean="0"/>
              <a:t>内</a:t>
            </a:r>
            <a:r>
              <a:rPr lang="zh-CN" altLang="en-US" dirty="0"/>
              <a:t>蒙古大</a:t>
            </a:r>
            <a:r>
              <a:rPr lang="zh-CN" altLang="en-US" dirty="0" smtClean="0"/>
              <a:t>学图书馆</a:t>
            </a:r>
            <a:endParaRPr lang="en-US" altLang="zh-CN" dirty="0" smtClean="0"/>
          </a:p>
          <a:p>
            <a:pPr algn="ctr"/>
            <a:r>
              <a:rPr lang="zh-CN" altLang="en-US" dirty="0"/>
              <a:t>联系方</a:t>
            </a:r>
            <a:r>
              <a:rPr lang="zh-CN" altLang="en-US" dirty="0" smtClean="0"/>
              <a:t>式</a:t>
            </a:r>
            <a:endParaRPr lang="en-US" altLang="zh-CN" dirty="0" smtClean="0"/>
          </a:p>
          <a:p>
            <a:pPr marL="0" indent="0" algn="ctr">
              <a:buNone/>
            </a:pPr>
            <a:r>
              <a:rPr lang="en-US" altLang="zh-CN" dirty="0" smtClean="0"/>
              <a:t>QQ</a:t>
            </a:r>
            <a:r>
              <a:rPr lang="zh-CN" altLang="en-US" dirty="0" smtClean="0"/>
              <a:t>：</a:t>
            </a:r>
            <a:r>
              <a:rPr lang="en-US" altLang="zh-CN" dirty="0" smtClean="0"/>
              <a:t>578818349 </a:t>
            </a:r>
            <a:r>
              <a:rPr lang="zh-CN" altLang="en-US" dirty="0" smtClean="0"/>
              <a:t>（学生，姓名）</a:t>
            </a:r>
            <a:endParaRPr lang="en-US" altLang="zh-CN" dirty="0" smtClean="0"/>
          </a:p>
          <a:p>
            <a:pPr marL="0" indent="0" algn="ctr">
              <a:buNone/>
            </a:pPr>
            <a:r>
              <a:rPr lang="en-US" altLang="zh-CN" dirty="0" smtClean="0"/>
              <a:t>Email: </a:t>
            </a:r>
            <a:r>
              <a:rPr lang="en-US" altLang="zh-CN" dirty="0" smtClean="0">
                <a:hlinkClick r:id="rId2"/>
              </a:rPr>
              <a:t>578818349@qq.com</a:t>
            </a:r>
            <a:endParaRPr lang="en-US" altLang="zh-CN" dirty="0" smtClean="0"/>
          </a:p>
          <a:p>
            <a:pPr marL="0" indent="0" algn="ctr">
              <a:buNone/>
            </a:pPr>
            <a:r>
              <a:rPr lang="zh-CN" altLang="en-US" dirty="0"/>
              <a:t>微</a:t>
            </a:r>
            <a:r>
              <a:rPr lang="zh-CN" altLang="en-US" dirty="0" smtClean="0"/>
              <a:t>信：</a:t>
            </a:r>
            <a:r>
              <a:rPr lang="en-US" altLang="zh-CN" dirty="0" err="1" smtClean="0"/>
              <a:t>MLAPittsburgh</a:t>
            </a:r>
            <a:endParaRPr lang="en-US" altLang="zh-CN" dirty="0" smtClean="0"/>
          </a:p>
          <a:p>
            <a:pPr marL="0" indent="0" algn="ctr">
              <a:buNone/>
            </a:pPr>
            <a:r>
              <a:rPr lang="zh-CN" altLang="en-US" dirty="0"/>
              <a:t>手</a:t>
            </a:r>
            <a:r>
              <a:rPr lang="zh-CN" altLang="en-US" dirty="0" smtClean="0"/>
              <a:t>机：</a:t>
            </a:r>
            <a:r>
              <a:rPr lang="en-US" altLang="zh-CN" dirty="0" smtClean="0"/>
              <a:t>18604888756</a:t>
            </a:r>
          </a:p>
          <a:p>
            <a:pPr marL="0" indent="0" algn="ctr">
              <a:buNone/>
            </a:pPr>
            <a:r>
              <a:rPr lang="zh-CN" altLang="en-US" dirty="0"/>
              <a:t>办公</a:t>
            </a:r>
            <a:r>
              <a:rPr lang="zh-CN" altLang="en-US" dirty="0" smtClean="0"/>
              <a:t>室：内大图书馆北区</a:t>
            </a:r>
            <a:endParaRPr lang="en-US" altLang="zh-CN" dirty="0" smtClean="0"/>
          </a:p>
          <a:p>
            <a:pPr marL="0" indent="0" algn="ctr">
              <a:buNone/>
            </a:pPr>
            <a:r>
              <a:rPr lang="en-US" altLang="zh-CN" dirty="0" smtClean="0"/>
              <a:t>308</a:t>
            </a:r>
            <a:endParaRPr lang="en-US" dirty="0"/>
          </a:p>
        </p:txBody>
      </p:sp>
    </p:spTree>
    <p:extLst>
      <p:ext uri="{BB962C8B-B14F-4D97-AF65-F5344CB8AC3E}">
        <p14:creationId xmlns:p14="http://schemas.microsoft.com/office/powerpoint/2010/main" val="3852642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留学的收获</a:t>
            </a:r>
            <a:endParaRPr lang="zh-CN" altLang="en-US" dirty="0"/>
          </a:p>
        </p:txBody>
      </p:sp>
      <p:sp>
        <p:nvSpPr>
          <p:cNvPr id="3" name="Content Placeholder 2"/>
          <p:cNvSpPr>
            <a:spLocks noGrp="1"/>
          </p:cNvSpPr>
          <p:nvPr>
            <p:ph idx="1"/>
          </p:nvPr>
        </p:nvSpPr>
        <p:spPr>
          <a:xfrm>
            <a:off x="533400" y="1371600"/>
            <a:ext cx="8229600" cy="4525963"/>
          </a:xfrm>
        </p:spPr>
        <p:txBody>
          <a:bodyPr>
            <a:normAutofit/>
          </a:bodyPr>
          <a:lstStyle/>
          <a:p>
            <a:r>
              <a:rPr lang="zh-CN" altLang="en-US" dirty="0" smtClean="0"/>
              <a:t>了解了美国的教育体制</a:t>
            </a:r>
            <a:endParaRPr lang="en-US" altLang="zh-CN" dirty="0" smtClean="0"/>
          </a:p>
          <a:p>
            <a:pPr marL="0" indent="0">
              <a:buNone/>
            </a:pPr>
            <a:r>
              <a:rPr lang="en-US" altLang="zh-CN" dirty="0" smtClean="0"/>
              <a:t>---</a:t>
            </a:r>
            <a:r>
              <a:rPr lang="zh-CN" altLang="en-US" dirty="0" smtClean="0"/>
              <a:t>美</a:t>
            </a:r>
            <a:r>
              <a:rPr lang="zh-CN" altLang="en-US" dirty="0"/>
              <a:t>国的大学教育学习强度相当于中国的高中， </a:t>
            </a:r>
            <a:r>
              <a:rPr lang="en-US" altLang="zh-CN" dirty="0"/>
              <a:t>GPA</a:t>
            </a:r>
            <a:r>
              <a:rPr lang="zh-CN" altLang="en-US" dirty="0"/>
              <a:t>是一个很严格地指</a:t>
            </a:r>
            <a:r>
              <a:rPr lang="zh-CN" altLang="en-US" dirty="0" smtClean="0"/>
              <a:t>标。</a:t>
            </a:r>
            <a:endParaRPr lang="en-US" altLang="zh-CN" dirty="0" smtClean="0"/>
          </a:p>
          <a:p>
            <a:pPr marL="0" indent="0">
              <a:buNone/>
            </a:pPr>
            <a:r>
              <a:rPr lang="zh-CN" altLang="en-US" dirty="0"/>
              <a:t>每</a:t>
            </a:r>
            <a:r>
              <a:rPr lang="zh-CN" altLang="en-US" dirty="0" smtClean="0"/>
              <a:t>天考虑的是作业不能失败，论文怎么写？</a:t>
            </a:r>
            <a:endParaRPr lang="en-US" altLang="zh-CN" dirty="0" smtClean="0"/>
          </a:p>
          <a:p>
            <a:pPr marL="0" indent="0">
              <a:buNone/>
            </a:pPr>
            <a:r>
              <a:rPr lang="en-US" altLang="zh-CN" dirty="0" smtClean="0"/>
              <a:t>---</a:t>
            </a:r>
            <a:r>
              <a:rPr lang="zh-CN" altLang="en-US" dirty="0" smtClean="0"/>
              <a:t>教</a:t>
            </a:r>
            <a:r>
              <a:rPr lang="zh-CN" altLang="en-US" dirty="0"/>
              <a:t>授治</a:t>
            </a:r>
            <a:r>
              <a:rPr lang="zh-CN" altLang="en-US" dirty="0" smtClean="0"/>
              <a:t>校</a:t>
            </a:r>
            <a:r>
              <a:rPr lang="zh-CN" altLang="en-US" dirty="0"/>
              <a:t>，</a:t>
            </a:r>
            <a:r>
              <a:rPr lang="zh-CN" altLang="en-US" dirty="0" smtClean="0"/>
              <a:t>尊重学生</a:t>
            </a:r>
            <a:endParaRPr lang="en-US" altLang="zh-CN" dirty="0" smtClean="0"/>
          </a:p>
          <a:p>
            <a:pPr marL="0" indent="0">
              <a:buNone/>
            </a:pPr>
            <a:r>
              <a:rPr lang="en-US" altLang="zh-CN" dirty="0" smtClean="0"/>
              <a:t>---</a:t>
            </a:r>
            <a:r>
              <a:rPr lang="zh-CN" altLang="en-US" dirty="0" smtClean="0"/>
              <a:t>成熟的数字化校园和教学体系</a:t>
            </a:r>
            <a:endParaRPr lang="en-US" altLang="zh-CN" dirty="0" smtClean="0"/>
          </a:p>
          <a:p>
            <a:pPr marL="0" indent="0">
              <a:buNone/>
            </a:pPr>
            <a:r>
              <a:rPr lang="en-US" altLang="zh-CN" dirty="0" smtClean="0"/>
              <a:t>---</a:t>
            </a:r>
            <a:r>
              <a:rPr lang="zh-CN" altLang="en-US" dirty="0" smtClean="0"/>
              <a:t>优质的校园生活服务</a:t>
            </a:r>
            <a:endParaRPr lang="en-US" altLang="zh-CN" dirty="0" smtClean="0"/>
          </a:p>
          <a:p>
            <a:pPr marL="0" indent="0">
              <a:buNone/>
            </a:pPr>
            <a:endParaRPr lang="en-US" altLang="zh-CN" dirty="0" smtClean="0"/>
          </a:p>
          <a:p>
            <a:pPr marL="0" indent="0">
              <a:buNone/>
            </a:pPr>
            <a:endParaRPr lang="zh-CN" altLang="en-US" dirty="0"/>
          </a:p>
        </p:txBody>
      </p:sp>
    </p:spTree>
    <p:extLst>
      <p:ext uri="{BB962C8B-B14F-4D97-AF65-F5344CB8AC3E}">
        <p14:creationId xmlns:p14="http://schemas.microsoft.com/office/powerpoint/2010/main" val="2380633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蒙古学</a:t>
            </a:r>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r>
              <a:rPr lang="en-US" altLang="zh-CN" dirty="0" smtClean="0"/>
              <a:t>The Mongolian Society </a:t>
            </a:r>
            <a:r>
              <a:rPr lang="zh-CN" altLang="en-US" dirty="0" smtClean="0"/>
              <a:t>美国蒙古学学会</a:t>
            </a:r>
            <a:endParaRPr lang="en-US" altLang="zh-CN" dirty="0" smtClean="0"/>
          </a:p>
          <a:p>
            <a:pPr marL="0" indent="0">
              <a:buNone/>
            </a:pPr>
            <a:r>
              <a:rPr lang="en-US" altLang="zh-CN" dirty="0" smtClean="0">
                <a:hlinkClick r:id="rId2"/>
              </a:rPr>
              <a:t>http</a:t>
            </a:r>
            <a:r>
              <a:rPr lang="en-US" altLang="zh-CN" dirty="0">
                <a:hlinkClick r:id="rId2"/>
              </a:rPr>
              <a:t>://mongoliasociety.org</a:t>
            </a:r>
            <a:r>
              <a:rPr lang="en-US" altLang="zh-CN" dirty="0" smtClean="0">
                <a:hlinkClick r:id="rId2"/>
              </a:rPr>
              <a:t>/</a:t>
            </a:r>
            <a:endParaRPr lang="en-US" altLang="zh-CN" dirty="0" smtClean="0"/>
          </a:p>
          <a:p>
            <a:r>
              <a:rPr lang="en-US" altLang="zh-CN" dirty="0" smtClean="0"/>
              <a:t>American Center for Mongolian Studies </a:t>
            </a:r>
            <a:r>
              <a:rPr lang="zh-CN" altLang="en-US" dirty="0" smtClean="0"/>
              <a:t>美国蒙古学中心</a:t>
            </a:r>
            <a:endParaRPr lang="en-US" altLang="zh-CN" dirty="0" smtClean="0"/>
          </a:p>
          <a:p>
            <a:pPr marL="0" indent="0">
              <a:buNone/>
            </a:pPr>
            <a:r>
              <a:rPr lang="en-US" altLang="zh-CN" dirty="0" smtClean="0">
                <a:hlinkClick r:id="rId3"/>
              </a:rPr>
              <a:t>http</a:t>
            </a:r>
            <a:r>
              <a:rPr lang="en-US" altLang="zh-CN" dirty="0">
                <a:hlinkClick r:id="rId3"/>
              </a:rPr>
              <a:t>://</a:t>
            </a:r>
            <a:r>
              <a:rPr lang="en-US" altLang="zh-CN" dirty="0" smtClean="0">
                <a:hlinkClick r:id="rId3"/>
              </a:rPr>
              <a:t>mongoliacenter.org/index.php?option=com_frontpage&amp;Itemid=1</a:t>
            </a:r>
            <a:endParaRPr lang="en-US" altLang="zh-CN" dirty="0" smtClean="0"/>
          </a:p>
          <a:p>
            <a:r>
              <a:rPr lang="en-US" altLang="zh-CN" dirty="0" err="1" smtClean="0"/>
              <a:t>Chinggis</a:t>
            </a:r>
            <a:r>
              <a:rPr lang="en-US" altLang="zh-CN" dirty="0" smtClean="0"/>
              <a:t> Khan Foundation </a:t>
            </a:r>
            <a:r>
              <a:rPr lang="zh-CN" altLang="en-US" dirty="0" smtClean="0"/>
              <a:t>美国成吉思汗基金会</a:t>
            </a:r>
            <a:endParaRPr lang="en-US" altLang="zh-CN" dirty="0" smtClean="0"/>
          </a:p>
          <a:p>
            <a:pPr marL="0" indent="0">
              <a:buNone/>
            </a:pPr>
            <a:r>
              <a:rPr lang="en-US" altLang="zh-CN" dirty="0">
                <a:hlinkClick r:id="rId4"/>
              </a:rPr>
              <a:t>http://www.zoominfo.com/s/#!</a:t>
            </a:r>
            <a:r>
              <a:rPr lang="en-US" altLang="zh-CN" dirty="0" smtClean="0">
                <a:hlinkClick r:id="rId4"/>
              </a:rPr>
              <a:t>search/profile/company?companyId=345799381&amp;targetid=profile</a:t>
            </a:r>
            <a:endParaRPr lang="en-US" altLang="zh-CN" dirty="0" smtClean="0"/>
          </a:p>
          <a:p>
            <a:r>
              <a:rPr lang="en-US" altLang="zh-CN" dirty="0" smtClean="0"/>
              <a:t>Mongol Heritage Foundation </a:t>
            </a:r>
            <a:r>
              <a:rPr lang="zh-CN" altLang="en-US" dirty="0" smtClean="0"/>
              <a:t>蒙古遗产基金会</a:t>
            </a:r>
            <a:endParaRPr lang="en-US" altLang="zh-CN" dirty="0" smtClean="0"/>
          </a:p>
          <a:p>
            <a:pPr marL="0" indent="0">
              <a:buNone/>
            </a:pPr>
            <a:r>
              <a:rPr lang="en-US" altLang="zh-CN" dirty="0">
                <a:hlinkClick r:id="rId5"/>
              </a:rPr>
              <a:t>http://mongolheritagefoundation.com</a:t>
            </a:r>
            <a:r>
              <a:rPr lang="en-US" altLang="zh-CN" dirty="0" smtClean="0">
                <a:hlinkClick r:id="rId5"/>
              </a:rPr>
              <a:t>/</a:t>
            </a:r>
            <a:endParaRPr lang="en-US" altLang="zh-CN" dirty="0" smtClean="0"/>
          </a:p>
          <a:p>
            <a:r>
              <a:rPr lang="en-US" altLang="zh-CN" dirty="0" smtClean="0"/>
              <a:t>Department of Central Eurasian Studies, Indiana University Bloomington, Indiana. </a:t>
            </a:r>
            <a:r>
              <a:rPr lang="zh-CN" altLang="en-US" dirty="0"/>
              <a:t>印第安</a:t>
            </a:r>
            <a:r>
              <a:rPr lang="zh-CN" altLang="en-US" dirty="0" smtClean="0"/>
              <a:t>纳州立大学，蒙古语专业</a:t>
            </a:r>
            <a:endParaRPr lang="en-US" altLang="zh-CN" dirty="0" smtClean="0"/>
          </a:p>
          <a:p>
            <a:pPr marL="0" indent="0">
              <a:buNone/>
            </a:pPr>
            <a:r>
              <a:rPr lang="en-US" altLang="zh-CN" dirty="0">
                <a:hlinkClick r:id="rId6"/>
              </a:rPr>
              <a:t>http://www.indiana.edu/~ceus/_</a:t>
            </a:r>
            <a:r>
              <a:rPr lang="en-US" altLang="zh-CN" dirty="0" smtClean="0">
                <a:hlinkClick r:id="rId6"/>
              </a:rPr>
              <a:t>undergraduates/mongolian.shtml</a:t>
            </a:r>
            <a:endParaRPr lang="en-US" altLang="zh-CN" dirty="0" smtClean="0"/>
          </a:p>
          <a:p>
            <a:r>
              <a:rPr lang="en-US" altLang="zh-CN" dirty="0" smtClean="0"/>
              <a:t>Harvard University, the Graduate </a:t>
            </a:r>
            <a:r>
              <a:rPr lang="en-US" altLang="zh-CN" dirty="0"/>
              <a:t>S</a:t>
            </a:r>
            <a:r>
              <a:rPr lang="en-US" altLang="zh-CN" dirty="0" smtClean="0"/>
              <a:t>chool of Arts and Sciences, </a:t>
            </a:r>
            <a:r>
              <a:rPr lang="zh-CN" altLang="en-US" dirty="0" smtClean="0"/>
              <a:t>哈佛大学人文学院</a:t>
            </a:r>
            <a:endParaRPr lang="en-US" altLang="zh-CN" dirty="0" smtClean="0"/>
          </a:p>
          <a:p>
            <a:pPr marL="0" indent="0">
              <a:buNone/>
            </a:pPr>
            <a:r>
              <a:rPr lang="en-US" altLang="zh-CN" dirty="0" smtClean="0"/>
              <a:t>Programs of Study: Inner Asia and Altaic Studies </a:t>
            </a:r>
            <a:r>
              <a:rPr lang="zh-CN" altLang="en-US" dirty="0" smtClean="0"/>
              <a:t>研究生项目：内亚和阿尔泰研究</a:t>
            </a:r>
            <a:endParaRPr lang="en-US" altLang="zh-CN" dirty="0" smtClean="0"/>
          </a:p>
          <a:p>
            <a:pPr marL="0" indent="0">
              <a:buNone/>
            </a:pPr>
            <a:r>
              <a:rPr lang="en-US" altLang="zh-CN" smtClean="0">
                <a:hlinkClick r:id="rId7"/>
              </a:rPr>
              <a:t>http</a:t>
            </a:r>
            <a:r>
              <a:rPr lang="en-US" altLang="zh-CN">
                <a:hlinkClick r:id="rId7"/>
              </a:rPr>
              <a:t>://</a:t>
            </a:r>
            <a:r>
              <a:rPr lang="en-US" altLang="zh-CN" smtClean="0">
                <a:hlinkClick r:id="rId7"/>
              </a:rPr>
              <a:t>gsas.harvard.edu/programs_of_study/inner_asian_and_altaic_studies.php</a:t>
            </a:r>
            <a:endParaRPr lang="en-US" altLang="zh-CN" smtClean="0"/>
          </a:p>
          <a:p>
            <a:pPr marL="0" indent="0">
              <a:buNone/>
            </a:pPr>
            <a:endParaRPr lang="en-US" altLang="zh-CN" dirty="0" smtClean="0"/>
          </a:p>
          <a:p>
            <a:pPr marL="0" indent="0">
              <a:buNone/>
            </a:pPr>
            <a:endParaRPr lang="en-US" altLang="zh-CN" dirty="0" smtClean="0"/>
          </a:p>
          <a:p>
            <a:endParaRPr lang="en-US" altLang="zh-CN" dirty="0" smtClean="0"/>
          </a:p>
          <a:p>
            <a:pPr marL="0" indent="0">
              <a:buNone/>
            </a:pPr>
            <a:endParaRPr lang="en-US" altLang="zh-CN" dirty="0" smtClean="0"/>
          </a:p>
          <a:p>
            <a:pPr marL="0" indent="0">
              <a:buNone/>
            </a:pPr>
            <a:endParaRPr lang="zh-CN" altLang="en-US" dirty="0"/>
          </a:p>
        </p:txBody>
      </p:sp>
    </p:spTree>
    <p:extLst>
      <p:ext uri="{BB962C8B-B14F-4D97-AF65-F5344CB8AC3E}">
        <p14:creationId xmlns:p14="http://schemas.microsoft.com/office/powerpoint/2010/main" val="3636993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英语专业</a:t>
            </a:r>
            <a:endParaRPr lang="zh-CN" altLang="en-US" dirty="0"/>
          </a:p>
        </p:txBody>
      </p:sp>
      <p:sp>
        <p:nvSpPr>
          <p:cNvPr id="3" name="Content Placeholder 2"/>
          <p:cNvSpPr>
            <a:spLocks noGrp="1"/>
          </p:cNvSpPr>
          <p:nvPr>
            <p:ph idx="1"/>
          </p:nvPr>
        </p:nvSpPr>
        <p:spPr/>
        <p:txBody>
          <a:bodyPr/>
          <a:lstStyle/>
          <a:p>
            <a:r>
              <a:rPr lang="zh-CN" altLang="en-US" dirty="0" smtClean="0"/>
              <a:t>图书馆， 东亚图书馆</a:t>
            </a:r>
            <a:endParaRPr lang="en-US" altLang="zh-CN" dirty="0" smtClean="0"/>
          </a:p>
          <a:p>
            <a:r>
              <a:rPr lang="zh-CN" altLang="en-US" dirty="0"/>
              <a:t>护</a:t>
            </a:r>
            <a:r>
              <a:rPr lang="zh-CN" altLang="en-US" dirty="0" smtClean="0"/>
              <a:t>士</a:t>
            </a:r>
            <a:endParaRPr lang="en-US" altLang="zh-CN" dirty="0" smtClean="0"/>
          </a:p>
          <a:p>
            <a:r>
              <a:rPr lang="zh-CN" altLang="en-US" dirty="0"/>
              <a:t>计算</a:t>
            </a:r>
            <a:r>
              <a:rPr lang="zh-CN" altLang="en-US" dirty="0" smtClean="0"/>
              <a:t>机</a:t>
            </a:r>
            <a:endParaRPr lang="en-US" altLang="zh-CN" dirty="0" smtClean="0"/>
          </a:p>
          <a:p>
            <a:r>
              <a:rPr lang="zh-CN" altLang="en-US" dirty="0"/>
              <a:t>教育</a:t>
            </a:r>
            <a:r>
              <a:rPr lang="zh-CN" altLang="en-US" dirty="0" smtClean="0"/>
              <a:t>学  可教中文， 开办英语培训学校（针对中国留学生）</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171084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计算机专业</a:t>
            </a:r>
            <a:endParaRPr lang="zh-CN" altLang="en-US" dirty="0"/>
          </a:p>
        </p:txBody>
      </p:sp>
      <p:sp>
        <p:nvSpPr>
          <p:cNvPr id="3" name="Content Placeholder 2"/>
          <p:cNvSpPr>
            <a:spLocks noGrp="1"/>
          </p:cNvSpPr>
          <p:nvPr>
            <p:ph idx="1"/>
          </p:nvPr>
        </p:nvSpPr>
        <p:spPr/>
        <p:txBody>
          <a:bodyPr/>
          <a:lstStyle/>
          <a:p>
            <a:r>
              <a:rPr lang="en-US" altLang="zh-CN" dirty="0" smtClean="0"/>
              <a:t>Big data</a:t>
            </a:r>
          </a:p>
          <a:p>
            <a:r>
              <a:rPr lang="en-US" altLang="zh-CN" dirty="0" smtClean="0"/>
              <a:t>Computer security (cybersecurity/IT security)</a:t>
            </a:r>
          </a:p>
          <a:p>
            <a:endParaRPr lang="en-US" altLang="zh-CN" dirty="0"/>
          </a:p>
          <a:p>
            <a:pPr marL="0" indent="0">
              <a:buNone/>
            </a:pPr>
            <a:r>
              <a:rPr lang="en-US" altLang="zh-CN" dirty="0" smtClean="0"/>
              <a:t>                                </a:t>
            </a:r>
            <a:r>
              <a:rPr lang="en-US" altLang="zh-CN" sz="5400" b="1" dirty="0" smtClean="0">
                <a:latin typeface="Arial Rounded MT Bold" panose="020F0704030504030204" pitchFamily="34" charset="0"/>
              </a:rPr>
              <a:t>DIY</a:t>
            </a:r>
            <a:endParaRPr lang="zh-CN" altLang="en-US" sz="5400" b="1" dirty="0">
              <a:latin typeface="Arial Rounded MT Bold" panose="020F0704030504030204" pitchFamily="34" charset="0"/>
            </a:endParaRPr>
          </a:p>
        </p:txBody>
      </p:sp>
    </p:spTree>
    <p:extLst>
      <p:ext uri="{BB962C8B-B14F-4D97-AF65-F5344CB8AC3E}">
        <p14:creationId xmlns:p14="http://schemas.microsoft.com/office/powerpoint/2010/main" val="819145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文史哲专业</a:t>
            </a:r>
            <a:endParaRPr lang="zh-CN" altLang="en-US" dirty="0"/>
          </a:p>
        </p:txBody>
      </p:sp>
      <p:sp>
        <p:nvSpPr>
          <p:cNvPr id="3" name="Content Placeholder 2"/>
          <p:cNvSpPr>
            <a:spLocks noGrp="1"/>
          </p:cNvSpPr>
          <p:nvPr>
            <p:ph idx="1"/>
          </p:nvPr>
        </p:nvSpPr>
        <p:spPr/>
        <p:txBody>
          <a:bodyPr/>
          <a:lstStyle/>
          <a:p>
            <a:r>
              <a:rPr lang="zh-CN" altLang="en-US" dirty="0"/>
              <a:t>相</a:t>
            </a:r>
            <a:r>
              <a:rPr lang="zh-CN" altLang="en-US" dirty="0" smtClean="0"/>
              <a:t>关专业</a:t>
            </a:r>
            <a:endParaRPr lang="en-US" altLang="zh-CN" dirty="0" smtClean="0"/>
          </a:p>
          <a:p>
            <a:pPr marL="0" indent="0">
              <a:buNone/>
            </a:pPr>
            <a:r>
              <a:rPr lang="en-US" altLang="zh-CN" dirty="0" smtClean="0"/>
              <a:t>-</a:t>
            </a:r>
            <a:r>
              <a:rPr lang="zh-CN" altLang="en-US" dirty="0" smtClean="0"/>
              <a:t>东亚研究</a:t>
            </a:r>
            <a:endParaRPr lang="en-US" altLang="zh-CN" dirty="0" smtClean="0"/>
          </a:p>
          <a:p>
            <a:pPr marL="0" indent="0">
              <a:buNone/>
            </a:pPr>
            <a:r>
              <a:rPr lang="en-US" altLang="zh-CN" dirty="0" smtClean="0"/>
              <a:t>-</a:t>
            </a:r>
            <a:r>
              <a:rPr lang="zh-CN" altLang="en-US" dirty="0" smtClean="0"/>
              <a:t>东</a:t>
            </a:r>
            <a:r>
              <a:rPr lang="zh-CN" altLang="en-US" dirty="0"/>
              <a:t>北</a:t>
            </a:r>
            <a:r>
              <a:rPr lang="zh-CN" altLang="en-US" dirty="0" smtClean="0"/>
              <a:t>亚研究</a:t>
            </a:r>
            <a:endParaRPr lang="en-US" altLang="zh-CN" dirty="0" smtClean="0"/>
          </a:p>
          <a:p>
            <a:pPr marL="0" indent="0">
              <a:buNone/>
            </a:pPr>
            <a:r>
              <a:rPr lang="en-US" altLang="zh-CN" dirty="0" smtClean="0"/>
              <a:t>-</a:t>
            </a:r>
            <a:r>
              <a:rPr lang="zh-CN" altLang="en-US" dirty="0" smtClean="0"/>
              <a:t>欧亚研究</a:t>
            </a:r>
            <a:endParaRPr lang="zh-CN" altLang="en-US" dirty="0"/>
          </a:p>
        </p:txBody>
      </p:sp>
    </p:spTree>
    <p:extLst>
      <p:ext uri="{BB962C8B-B14F-4D97-AF65-F5344CB8AC3E}">
        <p14:creationId xmlns:p14="http://schemas.microsoft.com/office/powerpoint/2010/main" val="3540997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理工类专业</a:t>
            </a:r>
            <a:endParaRPr lang="zh-CN" altLang="en-US" dirty="0"/>
          </a:p>
        </p:txBody>
      </p:sp>
      <p:sp>
        <p:nvSpPr>
          <p:cNvPr id="3" name="Content Placeholder 2"/>
          <p:cNvSpPr>
            <a:spLocks noGrp="1"/>
          </p:cNvSpPr>
          <p:nvPr>
            <p:ph idx="1"/>
          </p:nvPr>
        </p:nvSpPr>
        <p:spPr/>
        <p:txBody>
          <a:bodyPr/>
          <a:lstStyle/>
          <a:p>
            <a:r>
              <a:rPr lang="zh-CN" altLang="en-US" dirty="0" smtClean="0"/>
              <a:t>交叉学科</a:t>
            </a:r>
            <a:endParaRPr lang="en-US" altLang="zh-CN" dirty="0" smtClean="0"/>
          </a:p>
          <a:p>
            <a:pPr marL="0" indent="0">
              <a:buNone/>
            </a:pPr>
            <a:r>
              <a:rPr lang="zh-CN" altLang="en-US" dirty="0" smtClean="0"/>
              <a:t>物理</a:t>
            </a:r>
            <a:r>
              <a:rPr lang="en-US" altLang="zh-CN" dirty="0" smtClean="0"/>
              <a:t>-</a:t>
            </a:r>
            <a:r>
              <a:rPr lang="zh-CN" altLang="en-US" dirty="0" smtClean="0"/>
              <a:t>物理化学</a:t>
            </a:r>
            <a:r>
              <a:rPr lang="en-US" altLang="zh-CN" dirty="0" smtClean="0"/>
              <a:t>-</a:t>
            </a:r>
            <a:r>
              <a:rPr lang="zh-CN" altLang="en-US" dirty="0" smtClean="0"/>
              <a:t>生物化学</a:t>
            </a:r>
            <a:r>
              <a:rPr lang="en-US" altLang="zh-CN" dirty="0" smtClean="0"/>
              <a:t>-</a:t>
            </a:r>
            <a:r>
              <a:rPr lang="zh-CN" altLang="en-US" dirty="0" smtClean="0"/>
              <a:t>军事医学化学</a:t>
            </a:r>
            <a:r>
              <a:rPr lang="en-US" altLang="zh-CN" dirty="0" smtClean="0"/>
              <a:t>-</a:t>
            </a:r>
            <a:r>
              <a:rPr lang="zh-CN" altLang="en-US" dirty="0" smtClean="0"/>
              <a:t>计算机应用</a:t>
            </a:r>
            <a:endParaRPr lang="zh-CN" altLang="en-US" dirty="0"/>
          </a:p>
        </p:txBody>
      </p:sp>
    </p:spTree>
    <p:extLst>
      <p:ext uri="{BB962C8B-B14F-4D97-AF65-F5344CB8AC3E}">
        <p14:creationId xmlns:p14="http://schemas.microsoft.com/office/powerpoint/2010/main" val="189298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67" y="152400"/>
            <a:ext cx="8229600" cy="914400"/>
          </a:xfrm>
        </p:spPr>
        <p:txBody>
          <a:bodyPr/>
          <a:lstStyle/>
          <a:p>
            <a:r>
              <a:rPr lang="zh-CN" altLang="en-US" dirty="0"/>
              <a:t>关</a:t>
            </a:r>
            <a:r>
              <a:rPr lang="zh-CN" altLang="en-US" dirty="0" smtClean="0"/>
              <a:t>于熬夜和早起</a:t>
            </a:r>
            <a:endParaRPr lang="en-US" dirty="0"/>
          </a:p>
        </p:txBody>
      </p:sp>
      <p:sp>
        <p:nvSpPr>
          <p:cNvPr id="3" name="Content Placeholder 2"/>
          <p:cNvSpPr>
            <a:spLocks noGrp="1"/>
          </p:cNvSpPr>
          <p:nvPr>
            <p:ph idx="1"/>
          </p:nvPr>
        </p:nvSpPr>
        <p:spPr>
          <a:xfrm>
            <a:off x="228600" y="1188640"/>
            <a:ext cx="4114800" cy="2378529"/>
          </a:xfrm>
        </p:spPr>
        <p:txBody>
          <a:bodyPr>
            <a:normAutofit fontScale="85000" lnSpcReduction="10000"/>
          </a:bodyPr>
          <a:lstStyle/>
          <a:p>
            <a:r>
              <a:rPr lang="zh-CN" altLang="en-US" dirty="0" smtClean="0"/>
              <a:t>熬三天补一天就恢复了</a:t>
            </a:r>
            <a:endParaRPr lang="en-US" altLang="zh-CN" dirty="0" smtClean="0"/>
          </a:p>
          <a:p>
            <a:pPr marL="0" indent="0">
              <a:buNone/>
            </a:pPr>
            <a:r>
              <a:rPr lang="en-US" altLang="zh-CN" dirty="0" smtClean="0"/>
              <a:t>   </a:t>
            </a:r>
            <a:endParaRPr lang="en-US" altLang="zh-CN" dirty="0"/>
          </a:p>
          <a:p>
            <a:pPr marL="0" indent="0">
              <a:buNone/>
            </a:pPr>
            <a:r>
              <a:rPr lang="en-US" altLang="zh-CN" dirty="0" smtClean="0"/>
              <a:t> Early bird</a:t>
            </a:r>
          </a:p>
          <a:p>
            <a:r>
              <a:rPr lang="en-US" altLang="zh-CN" dirty="0" smtClean="0"/>
              <a:t>The early bird catches the worm.</a:t>
            </a:r>
            <a:endParaRPr lang="en-US" dirty="0"/>
          </a:p>
        </p:txBody>
      </p:sp>
      <p:sp>
        <p:nvSpPr>
          <p:cNvPr id="4" name="TextBox 3"/>
          <p:cNvSpPr txBox="1"/>
          <p:nvPr/>
        </p:nvSpPr>
        <p:spPr>
          <a:xfrm>
            <a:off x="8301335" y="1600200"/>
            <a:ext cx="461665" cy="4648200"/>
          </a:xfrm>
          <a:prstGeom prst="rect">
            <a:avLst/>
          </a:prstGeom>
          <a:noFill/>
        </p:spPr>
        <p:txBody>
          <a:bodyPr vert="eaVert" wrap="square" rtlCol="0">
            <a:spAutoFit/>
          </a:bodyPr>
          <a:lstStyle/>
          <a:p>
            <a:r>
              <a:rPr lang="en-US" dirty="0" smtClean="0"/>
              <a:t>h</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704" y="1136388"/>
            <a:ext cx="4038599" cy="520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85800" y="3826329"/>
            <a:ext cx="3962400" cy="369332"/>
          </a:xfrm>
          <a:prstGeom prst="rect">
            <a:avLst/>
          </a:prstGeom>
          <a:noFill/>
        </p:spPr>
        <p:txBody>
          <a:bodyPr wrap="square" rtlCol="0">
            <a:spAutoFit/>
          </a:bodyPr>
          <a:lstStyle/>
          <a:p>
            <a:endParaRPr lang="en-US" dirty="0"/>
          </a:p>
        </p:txBody>
      </p:sp>
      <p:sp>
        <p:nvSpPr>
          <p:cNvPr id="9" name="TextBox 8"/>
          <p:cNvSpPr txBox="1"/>
          <p:nvPr/>
        </p:nvSpPr>
        <p:spPr>
          <a:xfrm>
            <a:off x="228600" y="3739634"/>
            <a:ext cx="4762797" cy="2677656"/>
          </a:xfrm>
          <a:prstGeom prst="rect">
            <a:avLst/>
          </a:prstGeom>
          <a:noFill/>
        </p:spPr>
        <p:txBody>
          <a:bodyPr wrap="square" rtlCol="0">
            <a:spAutoFit/>
          </a:bodyPr>
          <a:lstStyle/>
          <a:p>
            <a:r>
              <a:rPr lang="en-US" sz="2800" i="1" dirty="0" smtClean="0"/>
              <a:t>Kobe Bryant </a:t>
            </a:r>
            <a:r>
              <a:rPr lang="zh-CN" altLang="en-US" sz="2800" i="1" dirty="0" smtClean="0"/>
              <a:t>（</a:t>
            </a:r>
            <a:r>
              <a:rPr lang="en-US" altLang="zh-CN" sz="2800" i="1" dirty="0" smtClean="0"/>
              <a:t>MVP</a:t>
            </a:r>
            <a:r>
              <a:rPr lang="zh-CN" altLang="en-US" sz="2800" i="1" dirty="0" smtClean="0"/>
              <a:t>）</a:t>
            </a:r>
            <a:endParaRPr lang="en-US" sz="2800" i="1" dirty="0" smtClean="0"/>
          </a:p>
          <a:p>
            <a:r>
              <a:rPr lang="en-US" sz="2800" i="1" dirty="0" smtClean="0"/>
              <a:t>“I </a:t>
            </a:r>
            <a:r>
              <a:rPr lang="en-US" sz="2800" i="1" dirty="0"/>
              <a:t>know the appearance of </a:t>
            </a:r>
            <a:r>
              <a:rPr lang="en-US" sz="2800" b="1" i="1" dirty="0"/>
              <a:t>Los</a:t>
            </a:r>
            <a:r>
              <a:rPr lang="en-US" sz="2800" dirty="0"/>
              <a:t> </a:t>
            </a:r>
            <a:r>
              <a:rPr lang="en-US" sz="2800" b="1" i="1" dirty="0"/>
              <a:t>Angeles</a:t>
            </a:r>
            <a:r>
              <a:rPr lang="en-US" sz="2800" i="1" dirty="0"/>
              <a:t> at </a:t>
            </a:r>
            <a:r>
              <a:rPr lang="en-US" sz="2800" b="1" i="1" dirty="0"/>
              <a:t>4</a:t>
            </a:r>
            <a:r>
              <a:rPr lang="en-US" sz="2800" i="1" dirty="0"/>
              <a:t> o '</a:t>
            </a:r>
            <a:r>
              <a:rPr lang="en-US" sz="2800" b="1" i="1" dirty="0"/>
              <a:t>clock</a:t>
            </a:r>
            <a:r>
              <a:rPr lang="en-US" sz="2800" i="1" dirty="0"/>
              <a:t> every day</a:t>
            </a:r>
            <a:r>
              <a:rPr lang="en-US" sz="2800" i="1" dirty="0" smtClean="0"/>
              <a:t>.”</a:t>
            </a:r>
          </a:p>
          <a:p>
            <a:r>
              <a:rPr lang="zh-CN" altLang="en-US" sz="2800" dirty="0" smtClean="0">
                <a:solidFill>
                  <a:srgbClr val="0070C0"/>
                </a:solidFill>
              </a:rPr>
              <a:t>科比的绰号：</a:t>
            </a:r>
            <a:r>
              <a:rPr lang="zh-CN" altLang="en-US" sz="2800" dirty="0">
                <a:solidFill>
                  <a:srgbClr val="0070C0"/>
                </a:solidFill>
              </a:rPr>
              <a:t>洛杉</a:t>
            </a:r>
            <a:r>
              <a:rPr lang="zh-CN" altLang="en-US" sz="2800" dirty="0" smtClean="0">
                <a:solidFill>
                  <a:srgbClr val="0070C0"/>
                </a:solidFill>
              </a:rPr>
              <a:t>矶早晨四点的模样</a:t>
            </a:r>
            <a:endParaRPr lang="en-US" sz="2800" dirty="0">
              <a:solidFill>
                <a:srgbClr val="0070C0"/>
              </a:solidFill>
            </a:endParaRPr>
          </a:p>
        </p:txBody>
      </p:sp>
    </p:spTree>
    <p:extLst>
      <p:ext uri="{BB962C8B-B14F-4D97-AF65-F5344CB8AC3E}">
        <p14:creationId xmlns:p14="http://schemas.microsoft.com/office/powerpoint/2010/main" val="104748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微</a:t>
            </a:r>
            <a:r>
              <a:rPr lang="zh-CN" altLang="en-US" dirty="0" smtClean="0"/>
              <a:t>信英语</a:t>
            </a:r>
            <a:endParaRPr lang="en-US" dirty="0"/>
          </a:p>
        </p:txBody>
      </p:sp>
      <p:sp>
        <p:nvSpPr>
          <p:cNvPr id="3" name="Content Placeholder 2"/>
          <p:cNvSpPr>
            <a:spLocks noGrp="1"/>
          </p:cNvSpPr>
          <p:nvPr>
            <p:ph idx="1"/>
          </p:nvPr>
        </p:nvSpPr>
        <p:spPr/>
        <p:txBody>
          <a:bodyPr/>
          <a:lstStyle/>
          <a:p>
            <a:r>
              <a:rPr lang="zh-CN" altLang="en-US" dirty="0" smtClean="0"/>
              <a:t>环球科学 科学美国人中文版</a:t>
            </a:r>
            <a:endParaRPr lang="en-US" altLang="zh-CN" dirty="0" smtClean="0"/>
          </a:p>
          <a:p>
            <a:r>
              <a:rPr lang="en-US" dirty="0" smtClean="0"/>
              <a:t>Scientific </a:t>
            </a:r>
            <a:r>
              <a:rPr lang="en-US" altLang="zh-CN" dirty="0" smtClean="0"/>
              <a:t>American</a:t>
            </a:r>
          </a:p>
          <a:p>
            <a:pPr marL="0" indent="0">
              <a:buNone/>
            </a:pPr>
            <a:r>
              <a:rPr lang="en-US" altLang="zh-CN" dirty="0" smtClean="0"/>
              <a:t>    60-Second Science</a:t>
            </a:r>
            <a:endParaRPr lang="en-US" dirty="0"/>
          </a:p>
        </p:txBody>
      </p:sp>
    </p:spTree>
    <p:extLst>
      <p:ext uri="{BB962C8B-B14F-4D97-AF65-F5344CB8AC3E}">
        <p14:creationId xmlns:p14="http://schemas.microsoft.com/office/powerpoint/2010/main" val="2371074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altLang="zh-CN" dirty="0" smtClean="0"/>
          </a:p>
          <a:p>
            <a:pPr marL="0" indent="0" algn="ctr">
              <a:buNone/>
            </a:pPr>
            <a:endParaRPr lang="en-US" altLang="zh-CN" dirty="0" smtClean="0"/>
          </a:p>
          <a:p>
            <a:pPr marL="0" indent="0" algn="ctr">
              <a:buNone/>
            </a:pPr>
            <a:r>
              <a:rPr lang="zh-CN" altLang="en-US" sz="6000" b="1" dirty="0" smtClean="0">
                <a:solidFill>
                  <a:srgbClr val="00B050"/>
                </a:solidFill>
              </a:rPr>
              <a:t>“青少年要敢于有梦”</a:t>
            </a:r>
            <a:endParaRPr lang="en-US" altLang="zh-CN" sz="6000" b="1" dirty="0" smtClean="0">
              <a:solidFill>
                <a:srgbClr val="00B050"/>
              </a:solidFill>
            </a:endParaRPr>
          </a:p>
          <a:p>
            <a:pPr marL="0" indent="0" algn="ctr">
              <a:buNone/>
            </a:pPr>
            <a:endParaRPr lang="en-US" dirty="0"/>
          </a:p>
        </p:txBody>
      </p:sp>
    </p:spTree>
    <p:extLst>
      <p:ext uri="{BB962C8B-B14F-4D97-AF65-F5344CB8AC3E}">
        <p14:creationId xmlns:p14="http://schemas.microsoft.com/office/powerpoint/2010/main" val="465438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1" y="1143000"/>
            <a:ext cx="5638800" cy="5181600"/>
          </a:xfrm>
        </p:spPr>
      </p:pic>
    </p:spTree>
    <p:extLst>
      <p:ext uri="{BB962C8B-B14F-4D97-AF65-F5344CB8AC3E}">
        <p14:creationId xmlns:p14="http://schemas.microsoft.com/office/powerpoint/2010/main" val="489945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228600"/>
            <a:ext cx="2984076" cy="670231"/>
          </a:xfrm>
        </p:spPr>
        <p:txBody>
          <a:bodyPr>
            <a:normAutofit/>
          </a:bodyPr>
          <a:lstStyle/>
          <a:p>
            <a:r>
              <a:rPr lang="zh-CN" altLang="en-US" dirty="0"/>
              <a:t>策划此次讲座</a:t>
            </a:r>
            <a:r>
              <a:rPr lang="zh-CN" altLang="en-US" dirty="0" smtClean="0"/>
              <a:t>的起因</a:t>
            </a:r>
            <a:endParaRPr lang="zh-CN" altLang="en-US" dirty="0"/>
          </a:p>
        </p:txBody>
      </p:sp>
      <p:sp>
        <p:nvSpPr>
          <p:cNvPr id="3" name="Content Placeholder 2"/>
          <p:cNvSpPr>
            <a:spLocks noGrp="1"/>
          </p:cNvSpPr>
          <p:nvPr>
            <p:ph idx="1"/>
          </p:nvPr>
        </p:nvSpPr>
        <p:spPr>
          <a:xfrm>
            <a:off x="4038600" y="273050"/>
            <a:ext cx="4648200" cy="5853113"/>
          </a:xfrm>
        </p:spPr>
        <p:txBody>
          <a:bodyPr>
            <a:normAutofit fontScale="62500" lnSpcReduction="20000"/>
          </a:bodyPr>
          <a:lstStyle/>
          <a:p>
            <a:r>
              <a:rPr lang="zh-CN" altLang="en-US" dirty="0" smtClean="0"/>
              <a:t>无</a:t>
            </a:r>
            <a:r>
              <a:rPr lang="zh-CN" altLang="en-US" dirty="0"/>
              <a:t>论在美国访学还是上学，感觉到我们西部地区本科生出国率明显低于东部沿海地区和北上广武</a:t>
            </a:r>
            <a:r>
              <a:rPr lang="zh-CN" altLang="en-US" dirty="0" smtClean="0"/>
              <a:t>汉这</a:t>
            </a:r>
            <a:r>
              <a:rPr lang="zh-CN" altLang="en-US" dirty="0"/>
              <a:t>些大城市。回国后继续图书馆的工作</a:t>
            </a:r>
            <a:r>
              <a:rPr lang="zh-CN" altLang="en-US" dirty="0" smtClean="0"/>
              <a:t>，</a:t>
            </a:r>
            <a:r>
              <a:rPr lang="zh-CN" altLang="en-US" dirty="0"/>
              <a:t>发觉</a:t>
            </a:r>
            <a:r>
              <a:rPr lang="zh-CN" altLang="en-US" dirty="0" smtClean="0"/>
              <a:t>我</a:t>
            </a:r>
            <a:r>
              <a:rPr lang="zh-CN" altLang="en-US" dirty="0"/>
              <a:t>们每年耗巨资购买的外文图书借阅率极其低，内大有几万师生， 每周只有平均不到</a:t>
            </a:r>
            <a:r>
              <a:rPr lang="en-US" altLang="zh-CN" dirty="0"/>
              <a:t>5</a:t>
            </a:r>
            <a:r>
              <a:rPr lang="zh-CN" altLang="en-US" dirty="0"/>
              <a:t>个学生到外文阅览</a:t>
            </a:r>
            <a:r>
              <a:rPr lang="zh-CN" altLang="en-US" dirty="0" smtClean="0"/>
              <a:t>室（北区），</a:t>
            </a:r>
            <a:r>
              <a:rPr lang="zh-CN" altLang="en-US" dirty="0"/>
              <a:t>有时甚至一周都没有一个。而我们的大学有很好的专业，有的水准甚至在国内外都很高， </a:t>
            </a:r>
            <a:r>
              <a:rPr lang="zh-CN" altLang="en-US" dirty="0" smtClean="0"/>
              <a:t>比如生</a:t>
            </a:r>
            <a:r>
              <a:rPr lang="zh-CN" altLang="en-US" dirty="0"/>
              <a:t>物， 计算机，理工，和蒙古学</a:t>
            </a:r>
            <a:r>
              <a:rPr lang="zh-CN" altLang="en-US" dirty="0" smtClean="0"/>
              <a:t>。因此我</a:t>
            </a:r>
            <a:r>
              <a:rPr lang="zh-CN" altLang="en-US" dirty="0"/>
              <a:t>做</a:t>
            </a:r>
            <a:r>
              <a:rPr lang="zh-CN" altLang="en-US" dirty="0" smtClean="0"/>
              <a:t>了一个简</a:t>
            </a:r>
            <a:r>
              <a:rPr lang="zh-CN" altLang="en-US" dirty="0"/>
              <a:t>易的谈话调查， 结论是同学们觉得出国太复杂了， 太难了， 畏难情绪阻止了他们的尝试。再加上对外语的惧怕。因此难和怕是同学们普遍存在的心</a:t>
            </a:r>
            <a:r>
              <a:rPr lang="zh-CN" altLang="en-US" dirty="0" smtClean="0"/>
              <a:t>理。基于上述原因， 策划了此次讲座。</a:t>
            </a:r>
            <a:r>
              <a:rPr lang="zh-CN" altLang="en-US" dirty="0"/>
              <a:t/>
            </a:r>
            <a:br>
              <a:rPr lang="zh-CN" altLang="en-US" dirty="0"/>
            </a:br>
            <a:r>
              <a:rPr lang="zh-CN" altLang="en-US" dirty="0"/>
              <a:t/>
            </a:r>
            <a:br>
              <a:rPr lang="zh-CN" altLang="en-US" dirty="0"/>
            </a:br>
            <a:r>
              <a:rPr lang="zh-CN" altLang="en-US" dirty="0"/>
              <a:t>讲</a:t>
            </a:r>
            <a:r>
              <a:rPr lang="zh-CN" altLang="en-US" dirty="0" smtClean="0"/>
              <a:t>座目的：激</a:t>
            </a:r>
            <a:r>
              <a:rPr lang="zh-CN" altLang="en-US" dirty="0"/>
              <a:t>励同学们克服畏难情绪，鼓起勇气， 勇敢尝试</a:t>
            </a:r>
            <a:r>
              <a:rPr lang="zh-CN" altLang="en-US" dirty="0" smtClean="0"/>
              <a:t>。</a:t>
            </a:r>
            <a:endParaRPr lang="en-US" altLang="zh-CN" dirty="0" smtClean="0"/>
          </a:p>
          <a:p>
            <a:r>
              <a:rPr lang="zh-CN" altLang="en-US" dirty="0" smtClean="0"/>
              <a:t>讲</a:t>
            </a:r>
            <a:r>
              <a:rPr lang="zh-CN" altLang="en-US" dirty="0"/>
              <a:t>座主旨：励志向上，传递正能量。</a:t>
            </a:r>
          </a:p>
        </p:txBody>
      </p:sp>
      <p:sp>
        <p:nvSpPr>
          <p:cNvPr id="4" name="Text Placeholder 3"/>
          <p:cNvSpPr>
            <a:spLocks noGrp="1"/>
          </p:cNvSpPr>
          <p:nvPr>
            <p:ph type="body" sz="half" idx="2"/>
          </p:nvPr>
        </p:nvSpPr>
        <p:spPr>
          <a:xfrm>
            <a:off x="228600" y="1143000"/>
            <a:ext cx="3609524" cy="5105400"/>
          </a:xfrm>
        </p:spPr>
        <p:txBody>
          <a:bodyPr/>
          <a:lstStyle/>
          <a:p>
            <a:endParaRPr lang="zh-CN"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43000"/>
            <a:ext cx="3609524" cy="4648200"/>
          </a:xfrm>
          <a:prstGeom prst="rect">
            <a:avLst/>
          </a:prstGeom>
        </p:spPr>
      </p:pic>
    </p:spTree>
    <p:extLst>
      <p:ext uri="{BB962C8B-B14F-4D97-AF65-F5344CB8AC3E}">
        <p14:creationId xmlns:p14="http://schemas.microsoft.com/office/powerpoint/2010/main" val="4060787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219199"/>
          </a:xfrm>
        </p:spPr>
        <p:txBody>
          <a:bodyPr/>
          <a:lstStyle/>
          <a:p>
            <a:r>
              <a:rPr lang="zh-CN" altLang="en-US" dirty="0"/>
              <a:t>学习经历</a:t>
            </a:r>
          </a:p>
        </p:txBody>
      </p:sp>
      <p:sp>
        <p:nvSpPr>
          <p:cNvPr id="3" name="Subtitle 2"/>
          <p:cNvSpPr>
            <a:spLocks noGrp="1"/>
          </p:cNvSpPr>
          <p:nvPr>
            <p:ph type="subTitle" idx="1"/>
          </p:nvPr>
        </p:nvSpPr>
        <p:spPr>
          <a:xfrm>
            <a:off x="1447800" y="1828800"/>
            <a:ext cx="6324600" cy="4724400"/>
          </a:xfrm>
        </p:spPr>
        <p:txBody>
          <a:bodyPr>
            <a:normAutofit fontScale="77500" lnSpcReduction="20000"/>
          </a:bodyPr>
          <a:lstStyle/>
          <a:p>
            <a:pPr marL="457200" indent="-457200" algn="l">
              <a:buFont typeface="Arial" panose="020B0604020202020204" pitchFamily="34" charset="0"/>
              <a:buChar char="•"/>
            </a:pPr>
            <a:r>
              <a:rPr lang="en-US" altLang="zh-CN" b="1" dirty="0" smtClean="0"/>
              <a:t>2011-2012</a:t>
            </a:r>
            <a:r>
              <a:rPr lang="zh-CN" altLang="en-US" b="1" dirty="0" smtClean="0"/>
              <a:t>， 硕士研究生，美国匹兹堡大学信息学院图书馆与</a:t>
            </a:r>
            <a:r>
              <a:rPr lang="zh-CN" altLang="en-US" b="1" dirty="0"/>
              <a:t>信</a:t>
            </a:r>
            <a:r>
              <a:rPr lang="zh-CN" altLang="en-US" b="1" dirty="0" smtClean="0"/>
              <a:t>息科学专</a:t>
            </a:r>
            <a:r>
              <a:rPr lang="zh-CN" altLang="en-US" b="1" dirty="0"/>
              <a:t>业</a:t>
            </a:r>
            <a:r>
              <a:rPr lang="zh-CN" altLang="en-US" b="1" dirty="0" smtClean="0"/>
              <a:t>（</a:t>
            </a:r>
            <a:r>
              <a:rPr lang="en-US" altLang="zh-CN" b="1" dirty="0" smtClean="0"/>
              <a:t>Master, Library and Information Science, Information Science School at University of Pittsburgh)</a:t>
            </a:r>
          </a:p>
          <a:p>
            <a:pPr marL="457200" indent="-457200" algn="l">
              <a:buFont typeface="Arial" panose="020B0604020202020204" pitchFamily="34" charset="0"/>
              <a:buChar char="•"/>
            </a:pPr>
            <a:r>
              <a:rPr lang="en-US" altLang="zh-CN" b="1" dirty="0" smtClean="0"/>
              <a:t>2009</a:t>
            </a:r>
            <a:r>
              <a:rPr lang="zh-CN" altLang="en-US" b="1" dirty="0" smtClean="0"/>
              <a:t>， 访问学者，美国匹兹堡大学</a:t>
            </a:r>
            <a:r>
              <a:rPr lang="en-US" altLang="zh-CN" b="1" dirty="0" smtClean="0"/>
              <a:t>Hillman Library</a:t>
            </a:r>
            <a:r>
              <a:rPr lang="zh-CN" altLang="en-US" b="1" dirty="0" smtClean="0"/>
              <a:t>东亚图书馆</a:t>
            </a:r>
            <a:endParaRPr lang="en-US" altLang="zh-CN" b="1" dirty="0" smtClean="0"/>
          </a:p>
          <a:p>
            <a:pPr marL="457200" indent="-457200" algn="l">
              <a:buFont typeface="Arial" panose="020B0604020202020204" pitchFamily="34" charset="0"/>
              <a:buChar char="•"/>
            </a:pPr>
            <a:r>
              <a:rPr lang="en-US" altLang="zh-CN" b="1" dirty="0" smtClean="0"/>
              <a:t>2003-2006</a:t>
            </a:r>
            <a:r>
              <a:rPr lang="zh-CN" altLang="en-US" b="1" dirty="0" smtClean="0"/>
              <a:t>，</a:t>
            </a:r>
            <a:r>
              <a:rPr lang="zh-CN" altLang="en-US" b="1" dirty="0"/>
              <a:t>硕士研究</a:t>
            </a:r>
            <a:r>
              <a:rPr lang="zh-CN" altLang="en-US" b="1" dirty="0" smtClean="0"/>
              <a:t>生，外国语言学及应用语言学，内蒙古大学外国语学院</a:t>
            </a:r>
            <a:endParaRPr lang="en-US" altLang="zh-CN" b="1" dirty="0" smtClean="0"/>
          </a:p>
          <a:p>
            <a:pPr marL="457200" indent="-457200" algn="l">
              <a:buFont typeface="Arial" panose="020B0604020202020204" pitchFamily="34" charset="0"/>
              <a:buChar char="•"/>
            </a:pPr>
            <a:r>
              <a:rPr lang="en-US" altLang="zh-CN" b="1" dirty="0" smtClean="0"/>
              <a:t>1987-1991</a:t>
            </a:r>
            <a:r>
              <a:rPr lang="zh-CN" altLang="en-US" b="1" dirty="0" smtClean="0"/>
              <a:t>，英语专业本科，内蒙古大学外国语学院</a:t>
            </a:r>
            <a:endParaRPr lang="en-US" altLang="zh-CN" b="1" dirty="0" smtClean="0"/>
          </a:p>
          <a:p>
            <a:endParaRPr lang="en-US" altLang="zh-CN" dirty="0" smtClean="0"/>
          </a:p>
          <a:p>
            <a:r>
              <a:rPr lang="en-US" altLang="zh-CN" dirty="0" smtClean="0"/>
              <a:t> </a:t>
            </a:r>
            <a:endParaRPr lang="zh-CN" altLang="en-US" dirty="0"/>
          </a:p>
        </p:txBody>
      </p:sp>
    </p:spTree>
    <p:extLst>
      <p:ext uri="{BB962C8B-B14F-4D97-AF65-F5344CB8AC3E}">
        <p14:creationId xmlns:p14="http://schemas.microsoft.com/office/powerpoint/2010/main" val="2272029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出国</a:t>
            </a:r>
            <a:r>
              <a:rPr lang="zh-CN" altLang="en-US" dirty="0"/>
              <a:t>原因</a:t>
            </a:r>
          </a:p>
        </p:txBody>
      </p:sp>
      <p:sp>
        <p:nvSpPr>
          <p:cNvPr id="3" name="Content Placeholder 2"/>
          <p:cNvSpPr>
            <a:spLocks noGrp="1"/>
          </p:cNvSpPr>
          <p:nvPr>
            <p:ph idx="1"/>
          </p:nvPr>
        </p:nvSpPr>
        <p:spPr/>
        <p:txBody>
          <a:bodyPr/>
          <a:lstStyle/>
          <a:p>
            <a:r>
              <a:rPr lang="en-US" altLang="zh-CN" dirty="0" smtClean="0"/>
              <a:t>1. 2009</a:t>
            </a:r>
            <a:r>
              <a:rPr lang="zh-CN" altLang="en-US" dirty="0" smtClean="0"/>
              <a:t>年争取到出国访学机会，第一次迈出国门。</a:t>
            </a:r>
            <a:endParaRPr lang="en-US" altLang="zh-CN" dirty="0" smtClean="0"/>
          </a:p>
          <a:p>
            <a:r>
              <a:rPr lang="en-US" altLang="zh-CN" dirty="0" smtClean="0"/>
              <a:t>2. </a:t>
            </a:r>
            <a:r>
              <a:rPr lang="zh-CN" altLang="en-US" dirty="0"/>
              <a:t>挑战自己</a:t>
            </a:r>
            <a:r>
              <a:rPr lang="zh-CN" altLang="en-US" dirty="0" smtClean="0"/>
              <a:t>，</a:t>
            </a:r>
            <a:r>
              <a:rPr lang="zh-CN" altLang="en-US" dirty="0" smtClean="0"/>
              <a:t>选择留学</a:t>
            </a:r>
            <a:r>
              <a:rPr lang="zh-CN" altLang="en-US" dirty="0" smtClean="0"/>
              <a:t>。陪女儿。</a:t>
            </a:r>
            <a:endParaRPr lang="en-US" altLang="zh-CN" dirty="0" smtClean="0"/>
          </a:p>
          <a:p>
            <a:r>
              <a:rPr lang="en-US" altLang="zh-CN" dirty="0" smtClean="0"/>
              <a:t>3. </a:t>
            </a:r>
            <a:r>
              <a:rPr lang="zh-CN" altLang="en-US" dirty="0" smtClean="0"/>
              <a:t>为什么选择</a:t>
            </a:r>
            <a:r>
              <a:rPr lang="en-US" altLang="zh-CN" dirty="0" smtClean="0"/>
              <a:t>Master</a:t>
            </a:r>
            <a:r>
              <a:rPr lang="zh-CN" altLang="en-US" dirty="0" smtClean="0"/>
              <a:t>而不是</a:t>
            </a:r>
            <a:r>
              <a:rPr lang="en-US" altLang="zh-CN" dirty="0" smtClean="0"/>
              <a:t>PHD</a:t>
            </a:r>
            <a:r>
              <a:rPr lang="zh-CN" altLang="en-US" dirty="0" smtClean="0"/>
              <a:t>？时间关系</a:t>
            </a:r>
            <a:r>
              <a:rPr lang="en-US" altLang="zh-CN" dirty="0" smtClean="0"/>
              <a:t>, </a:t>
            </a:r>
            <a:r>
              <a:rPr lang="zh-CN" altLang="en-US" dirty="0" smtClean="0"/>
              <a:t>资金关系</a:t>
            </a:r>
            <a:endParaRPr lang="zh-CN" altLang="en-US" dirty="0"/>
          </a:p>
        </p:txBody>
      </p:sp>
    </p:spTree>
    <p:extLst>
      <p:ext uri="{BB962C8B-B14F-4D97-AF65-F5344CB8AC3E}">
        <p14:creationId xmlns:p14="http://schemas.microsoft.com/office/powerpoint/2010/main" val="3481482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申</a:t>
            </a:r>
            <a:r>
              <a:rPr lang="zh-CN" altLang="en-US" dirty="0" smtClean="0"/>
              <a:t>请留学的难点</a:t>
            </a:r>
            <a:endParaRPr lang="zh-CN" altLang="en-US" dirty="0"/>
          </a:p>
        </p:txBody>
      </p:sp>
      <p:sp>
        <p:nvSpPr>
          <p:cNvPr id="3" name="Content Placeholder 2"/>
          <p:cNvSpPr>
            <a:spLocks noGrp="1"/>
          </p:cNvSpPr>
          <p:nvPr>
            <p:ph idx="1"/>
          </p:nvPr>
        </p:nvSpPr>
        <p:spPr>
          <a:xfrm>
            <a:off x="457200" y="1219200"/>
            <a:ext cx="8229600" cy="5334000"/>
          </a:xfrm>
        </p:spPr>
        <p:txBody>
          <a:bodyPr/>
          <a:lstStyle/>
          <a:p>
            <a:r>
              <a:rPr lang="zh-CN" altLang="en-US" dirty="0" smtClean="0"/>
              <a:t>外语</a:t>
            </a:r>
            <a:endParaRPr lang="en-US" altLang="zh-CN" dirty="0" smtClean="0"/>
          </a:p>
          <a:p>
            <a:pPr marL="0" indent="0">
              <a:buNone/>
            </a:pPr>
            <a:r>
              <a:rPr lang="en-US" altLang="zh-CN" dirty="0" smtClean="0"/>
              <a:t>---</a:t>
            </a:r>
            <a:r>
              <a:rPr lang="zh-CN" altLang="en-US" dirty="0" smtClean="0"/>
              <a:t>口语</a:t>
            </a:r>
            <a:endParaRPr lang="en-US" altLang="zh-CN" dirty="0" smtClean="0"/>
          </a:p>
          <a:p>
            <a:pPr marL="0" indent="0">
              <a:buNone/>
            </a:pPr>
            <a:r>
              <a:rPr lang="en-US" altLang="zh-CN" dirty="0" smtClean="0"/>
              <a:t>---</a:t>
            </a:r>
            <a:r>
              <a:rPr lang="zh-CN" altLang="en-US" dirty="0" smtClean="0"/>
              <a:t>听力</a:t>
            </a:r>
            <a:endParaRPr lang="en-US" altLang="zh-CN" dirty="0" smtClean="0"/>
          </a:p>
          <a:p>
            <a:r>
              <a:rPr lang="zh-CN" altLang="en-US" dirty="0"/>
              <a:t>专业选</a:t>
            </a:r>
            <a:r>
              <a:rPr lang="zh-CN" altLang="en-US" dirty="0" smtClean="0"/>
              <a:t>择</a:t>
            </a:r>
            <a:endParaRPr lang="en-US" altLang="zh-CN" dirty="0" smtClean="0"/>
          </a:p>
          <a:p>
            <a:pPr marL="0" indent="0">
              <a:buNone/>
            </a:pPr>
            <a:r>
              <a:rPr lang="en-US" altLang="zh-CN" dirty="0" smtClean="0"/>
              <a:t>---</a:t>
            </a:r>
            <a:r>
              <a:rPr lang="zh-CN" altLang="en-US" dirty="0" smtClean="0"/>
              <a:t>如何申报学校，专业？交叉学科， 相关专业</a:t>
            </a:r>
            <a:endParaRPr lang="en-US" altLang="zh-CN" dirty="0" smtClean="0"/>
          </a:p>
          <a:p>
            <a:pPr marL="0" indent="0">
              <a:buNone/>
            </a:pPr>
            <a:r>
              <a:rPr lang="en-US" altLang="zh-CN" dirty="0" smtClean="0"/>
              <a:t>---</a:t>
            </a:r>
            <a:r>
              <a:rPr lang="zh-CN" altLang="en-US" dirty="0" smtClean="0"/>
              <a:t>看不明白的上网查， 发</a:t>
            </a:r>
            <a:r>
              <a:rPr lang="en-US" altLang="zh-CN" dirty="0" smtClean="0"/>
              <a:t>email</a:t>
            </a:r>
            <a:r>
              <a:rPr lang="zh-CN" altLang="en-US" dirty="0" smtClean="0"/>
              <a:t>问， 不能想当然。</a:t>
            </a:r>
            <a:endParaRPr lang="en-US" altLang="zh-CN" dirty="0" smtClean="0"/>
          </a:p>
          <a:p>
            <a:pPr marL="0" indent="0">
              <a:buNone/>
            </a:pPr>
            <a:r>
              <a:rPr lang="en-US" altLang="zh-CN" dirty="0" smtClean="0">
                <a:hlinkClick r:id="rId2"/>
              </a:rPr>
              <a:t>http://pitt.edu/</a:t>
            </a: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smtClean="0"/>
          </a:p>
          <a:p>
            <a:pPr marL="0" indent="0">
              <a:buNone/>
            </a:pPr>
            <a:endParaRPr lang="zh-CN" altLang="en-US" dirty="0"/>
          </a:p>
        </p:txBody>
      </p:sp>
    </p:spTree>
    <p:extLst>
      <p:ext uri="{BB962C8B-B14F-4D97-AF65-F5344CB8AC3E}">
        <p14:creationId xmlns:p14="http://schemas.microsoft.com/office/powerpoint/2010/main" val="3271448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如何学英语</a:t>
            </a:r>
            <a:endParaRPr lang="en-US" dirty="0"/>
          </a:p>
        </p:txBody>
      </p:sp>
      <p:sp>
        <p:nvSpPr>
          <p:cNvPr id="3" name="Content Placeholder 2"/>
          <p:cNvSpPr>
            <a:spLocks noGrp="1"/>
          </p:cNvSpPr>
          <p:nvPr>
            <p:ph idx="1"/>
          </p:nvPr>
        </p:nvSpPr>
        <p:spPr/>
        <p:txBody>
          <a:bodyPr>
            <a:normAutofit fontScale="92500" lnSpcReduction="20000"/>
          </a:bodyPr>
          <a:lstStyle/>
          <a:p>
            <a:r>
              <a:rPr lang="zh-CN" altLang="en-US" dirty="0" smtClean="0"/>
              <a:t>内大图书馆借阅外文图书读者比较</a:t>
            </a:r>
            <a:endParaRPr lang="en-US" altLang="zh-CN" dirty="0" smtClean="0"/>
          </a:p>
          <a:p>
            <a:pPr marL="0" indent="0">
              <a:buNone/>
            </a:pPr>
            <a:r>
              <a:rPr lang="zh-CN" altLang="en-US" dirty="0" smtClean="0"/>
              <a:t>看三组数字：</a:t>
            </a:r>
            <a:endParaRPr lang="en-US" altLang="zh-CN" dirty="0" smtClean="0"/>
          </a:p>
          <a:p>
            <a:pPr marL="0" indent="0">
              <a:buNone/>
            </a:pPr>
            <a:r>
              <a:rPr lang="en-US" altLang="zh-CN" dirty="0" smtClean="0"/>
              <a:t>1. </a:t>
            </a:r>
            <a:r>
              <a:rPr lang="zh-CN" altLang="en-US" dirty="0" smtClean="0"/>
              <a:t>外文纸质资料（书、刊）每年平均</a:t>
            </a:r>
            <a:r>
              <a:rPr lang="en-US" altLang="zh-CN" dirty="0" smtClean="0"/>
              <a:t>400</a:t>
            </a:r>
            <a:r>
              <a:rPr lang="zh-CN" altLang="en-US" dirty="0" smtClean="0"/>
              <a:t>多万， 外文数据库经费每年投入</a:t>
            </a:r>
            <a:r>
              <a:rPr lang="en-US" altLang="zh-CN" dirty="0" smtClean="0"/>
              <a:t>1000</a:t>
            </a:r>
            <a:r>
              <a:rPr lang="zh-CN" altLang="en-US" dirty="0" smtClean="0"/>
              <a:t>多万。</a:t>
            </a:r>
            <a:endParaRPr lang="en-US" altLang="zh-CN" dirty="0" smtClean="0"/>
          </a:p>
          <a:p>
            <a:pPr marL="0" indent="0">
              <a:buNone/>
            </a:pPr>
            <a:r>
              <a:rPr lang="en-US" altLang="zh-CN" dirty="0" smtClean="0"/>
              <a:t>2. </a:t>
            </a:r>
            <a:r>
              <a:rPr lang="zh-CN" altLang="en-US" dirty="0" smtClean="0"/>
              <a:t>内大有近</a:t>
            </a:r>
            <a:r>
              <a:rPr lang="en-US" altLang="zh-CN" dirty="0" smtClean="0"/>
              <a:t>3</a:t>
            </a:r>
            <a:r>
              <a:rPr lang="zh-CN" altLang="en-US" dirty="0" smtClean="0"/>
              <a:t>万学生，</a:t>
            </a:r>
            <a:r>
              <a:rPr lang="en-US" altLang="zh-CN" dirty="0" smtClean="0"/>
              <a:t>1700</a:t>
            </a:r>
            <a:r>
              <a:rPr lang="zh-CN" altLang="en-US" dirty="0" smtClean="0"/>
              <a:t>教师</a:t>
            </a:r>
            <a:r>
              <a:rPr lang="en-US" altLang="zh-CN" dirty="0" smtClean="0"/>
              <a:t>.</a:t>
            </a:r>
          </a:p>
          <a:p>
            <a:pPr marL="0" indent="0">
              <a:buNone/>
            </a:pPr>
            <a:r>
              <a:rPr lang="en-US" altLang="zh-CN" dirty="0" smtClean="0"/>
              <a:t>3. </a:t>
            </a:r>
            <a:r>
              <a:rPr lang="zh-CN" altLang="en-US" dirty="0" smtClean="0"/>
              <a:t>内</a:t>
            </a:r>
            <a:r>
              <a:rPr lang="zh-CN" altLang="en-US" dirty="0"/>
              <a:t>大图书馆北区外文阅览室</a:t>
            </a:r>
            <a:endParaRPr lang="en-US" altLang="zh-CN" dirty="0"/>
          </a:p>
          <a:p>
            <a:pPr marL="0" indent="0">
              <a:buNone/>
            </a:pPr>
            <a:r>
              <a:rPr lang="en-US" altLang="zh-CN" dirty="0" smtClean="0"/>
              <a:t>--</a:t>
            </a:r>
            <a:r>
              <a:rPr lang="zh-CN" altLang="en-US" dirty="0" smtClean="0"/>
              <a:t>四</a:t>
            </a:r>
            <a:r>
              <a:rPr lang="zh-CN" altLang="en-US" dirty="0"/>
              <a:t>月份借书</a:t>
            </a:r>
            <a:r>
              <a:rPr lang="en-US" altLang="zh-CN" dirty="0"/>
              <a:t>12</a:t>
            </a:r>
            <a:r>
              <a:rPr lang="zh-CN" altLang="en-US" dirty="0"/>
              <a:t>册， 还书</a:t>
            </a:r>
            <a:r>
              <a:rPr lang="en-US" altLang="zh-CN" dirty="0"/>
              <a:t>15</a:t>
            </a:r>
            <a:r>
              <a:rPr lang="zh-CN" altLang="en-US" dirty="0"/>
              <a:t>册</a:t>
            </a:r>
            <a:r>
              <a:rPr lang="zh-CN" altLang="en-US" dirty="0" smtClean="0"/>
              <a:t>。（人均借书</a:t>
            </a:r>
            <a:r>
              <a:rPr lang="en-US" altLang="zh-CN" dirty="0" smtClean="0"/>
              <a:t>0.0004</a:t>
            </a:r>
            <a:r>
              <a:rPr lang="zh-CN" altLang="en-US" dirty="0" smtClean="0"/>
              <a:t>册）</a:t>
            </a:r>
            <a:endParaRPr lang="en-US" altLang="zh-CN" dirty="0"/>
          </a:p>
          <a:p>
            <a:pPr marL="0" indent="0">
              <a:buNone/>
            </a:pPr>
            <a:r>
              <a:rPr lang="en-US" altLang="zh-CN" dirty="0" smtClean="0"/>
              <a:t>--</a:t>
            </a:r>
            <a:r>
              <a:rPr lang="zh-CN" altLang="en-US" dirty="0" smtClean="0"/>
              <a:t>五</a:t>
            </a:r>
            <a:r>
              <a:rPr lang="zh-CN" altLang="en-US" dirty="0"/>
              <a:t>月份借书</a:t>
            </a:r>
            <a:r>
              <a:rPr lang="en-US" altLang="zh-CN" dirty="0"/>
              <a:t>16</a:t>
            </a:r>
            <a:r>
              <a:rPr lang="zh-CN" altLang="en-US" dirty="0"/>
              <a:t>册， 还书</a:t>
            </a:r>
            <a:r>
              <a:rPr lang="en-US" altLang="zh-CN" dirty="0"/>
              <a:t>10</a:t>
            </a:r>
            <a:r>
              <a:rPr lang="zh-CN" altLang="en-US" dirty="0"/>
              <a:t>册</a:t>
            </a:r>
            <a:r>
              <a:rPr lang="zh-CN" altLang="en-US" dirty="0" smtClean="0"/>
              <a:t>。（人均借书</a:t>
            </a:r>
            <a:r>
              <a:rPr lang="en-US" altLang="zh-CN" dirty="0" smtClean="0"/>
              <a:t>0.0005</a:t>
            </a:r>
            <a:r>
              <a:rPr lang="zh-CN" altLang="en-US" dirty="0" smtClean="0"/>
              <a:t>册）</a:t>
            </a:r>
            <a:endParaRPr lang="en-US" altLang="zh-CN" dirty="0"/>
          </a:p>
          <a:p>
            <a:endParaRPr lang="en-US" altLang="zh-CN" dirty="0" smtClean="0"/>
          </a:p>
        </p:txBody>
      </p:sp>
    </p:spTree>
    <p:extLst>
      <p:ext uri="{BB962C8B-B14F-4D97-AF65-F5344CB8AC3E}">
        <p14:creationId xmlns:p14="http://schemas.microsoft.com/office/powerpoint/2010/main" val="3613893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503" y="304800"/>
            <a:ext cx="8229600" cy="1143000"/>
          </a:xfrm>
        </p:spPr>
        <p:txBody>
          <a:bodyPr>
            <a:normAutofit fontScale="90000"/>
          </a:bodyPr>
          <a:lstStyle/>
          <a:p>
            <a:r>
              <a:rPr lang="en-US" altLang="zh-CN" dirty="0"/>
              <a:t>80</a:t>
            </a:r>
            <a:r>
              <a:rPr lang="zh-CN" altLang="en-US" dirty="0"/>
              <a:t>年</a:t>
            </a:r>
            <a:r>
              <a:rPr lang="zh-CN" altLang="en-US" dirty="0" smtClean="0"/>
              <a:t>代初外文书阅读情况（</a:t>
            </a:r>
            <a:r>
              <a:rPr lang="en-US" altLang="zh-CN" dirty="0" smtClean="0"/>
              <a:t>cont’d)</a:t>
            </a:r>
            <a:r>
              <a:rPr lang="en-US" altLang="zh-CN" dirty="0"/>
              <a:t/>
            </a:r>
            <a:br>
              <a:rPr lang="en-US" altLang="zh-CN" dirty="0"/>
            </a:br>
            <a:endParaRPr lang="zh-CN" altLang="en-US" dirty="0"/>
          </a:p>
        </p:txBody>
      </p:sp>
      <p:sp>
        <p:nvSpPr>
          <p:cNvPr id="3" name="Content Placeholder 2"/>
          <p:cNvSpPr>
            <a:spLocks noGrp="1"/>
          </p:cNvSpPr>
          <p:nvPr>
            <p:ph idx="1"/>
          </p:nvPr>
        </p:nvSpPr>
        <p:spPr>
          <a:xfrm>
            <a:off x="457200" y="1219200"/>
            <a:ext cx="2133600" cy="4906963"/>
          </a:xfrm>
        </p:spPr>
        <p:txBody>
          <a:bodyPr/>
          <a:lstStyle/>
          <a:p>
            <a:endParaRPr lang="en-US" altLang="zh-CN" dirty="0"/>
          </a:p>
          <a:p>
            <a:pPr marL="0" indent="0">
              <a:buNone/>
            </a:pPr>
            <a:endParaRPr lang="en-US" altLang="zh-CN" dirty="0"/>
          </a:p>
          <a:p>
            <a:endParaRPr lang="zh-CN" alt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828800"/>
            <a:ext cx="3200400" cy="3276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581150"/>
            <a:ext cx="4238897" cy="4343400"/>
          </a:xfrm>
          <a:prstGeom prst="rect">
            <a:avLst/>
          </a:prstGeom>
        </p:spPr>
      </p:pic>
    </p:spTree>
    <p:extLst>
      <p:ext uri="{BB962C8B-B14F-4D97-AF65-F5344CB8AC3E}">
        <p14:creationId xmlns:p14="http://schemas.microsoft.com/office/powerpoint/2010/main" val="175893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altLang="zh-CN" dirty="0"/>
              <a:t>80</a:t>
            </a:r>
            <a:r>
              <a:rPr lang="zh-CN" altLang="en-US" dirty="0"/>
              <a:t>年代初外文书阅读情况（</a:t>
            </a:r>
            <a:r>
              <a:rPr lang="en-US" altLang="zh-CN" dirty="0"/>
              <a:t>cont’d)</a:t>
            </a:r>
            <a:br>
              <a:rPr lang="en-US" altLang="zh-CN" dirty="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001486"/>
            <a:ext cx="3469379" cy="4525963"/>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990600"/>
            <a:ext cx="3960167" cy="4935583"/>
          </a:xfrm>
          <a:prstGeom prst="rect">
            <a:avLst/>
          </a:prstGeom>
        </p:spPr>
      </p:pic>
    </p:spTree>
    <p:extLst>
      <p:ext uri="{BB962C8B-B14F-4D97-AF65-F5344CB8AC3E}">
        <p14:creationId xmlns:p14="http://schemas.microsoft.com/office/powerpoint/2010/main" val="3488122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3744</TotalTime>
  <Words>1764</Words>
  <Application>Microsoft Office PowerPoint</Application>
  <PresentationFormat>On-screen Show (4:3)</PresentationFormat>
  <Paragraphs>151</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讲座主办单位：图书馆 讲座主持人：闫冰梅，（美国匹兹堡大学图书馆与信息专业硕士，内蒙古大学图书馆） 主讲人： 宋敏（英国华威大学英语语言教学博士，外国语学院） 马颖东 （英国萨里大学电子与电工博士，计算机学院） 郝慧芳（日本冈山大学病理生物学博士，生命科学学院）</vt:lpstr>
      <vt:lpstr>梦想并不遥远 --本科生出国留学指导系列讲座</vt:lpstr>
      <vt:lpstr>策划此次讲座的起因</vt:lpstr>
      <vt:lpstr>学习经历</vt:lpstr>
      <vt:lpstr>出国原因</vt:lpstr>
      <vt:lpstr>申请留学的难点</vt:lpstr>
      <vt:lpstr>如何学英语</vt:lpstr>
      <vt:lpstr>80年代初外文书阅读情况（cont’d) </vt:lpstr>
      <vt:lpstr>80年代初外文书阅读情况（cont’d) </vt:lpstr>
      <vt:lpstr>80年代初外文书阅读情况（cont’d) </vt:lpstr>
      <vt:lpstr>80年代初外文书阅读情况（cont’d) </vt:lpstr>
      <vt:lpstr>80年代初外文书阅读情况（cont’d) </vt:lpstr>
      <vt:lpstr>80年代初外文书阅读情况（cont’d) </vt:lpstr>
      <vt:lpstr>80年代初外文书阅读情况（cont’d) </vt:lpstr>
      <vt:lpstr>80年代初外文书阅读情况（cont’d) </vt:lpstr>
      <vt:lpstr>80年代初外文书阅读情况（cont’d) </vt:lpstr>
      <vt:lpstr>利用图书馆</vt:lpstr>
      <vt:lpstr>My Questions</vt:lpstr>
      <vt:lpstr>如何申请奖学金</vt:lpstr>
      <vt:lpstr>留学的收获</vt:lpstr>
      <vt:lpstr>蒙古学</vt:lpstr>
      <vt:lpstr>英语专业</vt:lpstr>
      <vt:lpstr>计算机专业</vt:lpstr>
      <vt:lpstr>文史哲专业</vt:lpstr>
      <vt:lpstr>理工类专业</vt:lpstr>
      <vt:lpstr>关于熬夜和早起</vt:lpstr>
      <vt:lpstr>微信英语</vt:lpstr>
      <vt:lpstr>PowerPoint Presentation</vt:lpstr>
      <vt:lpstr>Any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学习经历</dc:title>
  <dc:creator/>
  <cp:lastModifiedBy>Bingmei Yan</cp:lastModifiedBy>
  <cp:revision>105</cp:revision>
  <dcterms:created xsi:type="dcterms:W3CDTF">2006-08-16T00:00:00Z</dcterms:created>
  <dcterms:modified xsi:type="dcterms:W3CDTF">2014-06-09T13:29:38Z</dcterms:modified>
</cp:coreProperties>
</file>